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rts/chart2.xml" ContentType="application/vnd.openxmlformats-officedocument.drawingml.chart+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3.xml" ContentType="application/vnd.openxmlformats-officedocument.drawingml.chart+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1.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tags/tag2.xml" ContentType="application/vnd.openxmlformats-officedocument.presentationml.tags+xml"/>
  <Override PartName="/ppt/notesSlides/notesSlide50.xml" ContentType="application/vnd.openxmlformats-officedocument.presentationml.notesSlide+xml"/>
  <Override PartName="/ppt/tags/tag3.xml" ContentType="application/vnd.openxmlformats-officedocument.presentationml.tags+xml"/>
  <Override PartName="/ppt/notesSlides/notesSlide51.xml" ContentType="application/vnd.openxmlformats-officedocument.presentationml.notesSlide+xml"/>
  <Override PartName="/ppt/tags/tag4.xml" ContentType="application/vnd.openxmlformats-officedocument.presentationml.tags+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7" r:id="rId1"/>
  </p:sldMasterIdLst>
  <p:notesMasterIdLst>
    <p:notesMasterId r:id="rId97"/>
  </p:notesMasterIdLst>
  <p:sldIdLst>
    <p:sldId id="256" r:id="rId2"/>
    <p:sldId id="464" r:id="rId3"/>
    <p:sldId id="471" r:id="rId4"/>
    <p:sldId id="472" r:id="rId5"/>
    <p:sldId id="462" r:id="rId6"/>
    <p:sldId id="435" r:id="rId7"/>
    <p:sldId id="461" r:id="rId8"/>
    <p:sldId id="540" r:id="rId9"/>
    <p:sldId id="438" r:id="rId10"/>
    <p:sldId id="439" r:id="rId11"/>
    <p:sldId id="453" r:id="rId12"/>
    <p:sldId id="533" r:id="rId13"/>
    <p:sldId id="430" r:id="rId14"/>
    <p:sldId id="534" r:id="rId15"/>
    <p:sldId id="509" r:id="rId16"/>
    <p:sldId id="450" r:id="rId17"/>
    <p:sldId id="536" r:id="rId18"/>
    <p:sldId id="467" r:id="rId19"/>
    <p:sldId id="541" r:id="rId20"/>
    <p:sldId id="537" r:id="rId21"/>
    <p:sldId id="535" r:id="rId22"/>
    <p:sldId id="425" r:id="rId23"/>
    <p:sldId id="343" r:id="rId24"/>
    <p:sldId id="510" r:id="rId25"/>
    <p:sldId id="383" r:id="rId26"/>
    <p:sldId id="506" r:id="rId27"/>
    <p:sldId id="378" r:id="rId28"/>
    <p:sldId id="508" r:id="rId29"/>
    <p:sldId id="379" r:id="rId30"/>
    <p:sldId id="380" r:id="rId31"/>
    <p:sldId id="382" r:id="rId32"/>
    <p:sldId id="511" r:id="rId33"/>
    <p:sldId id="315" r:id="rId34"/>
    <p:sldId id="316" r:id="rId35"/>
    <p:sldId id="513" r:id="rId36"/>
    <p:sldId id="514" r:id="rId37"/>
    <p:sldId id="542" r:id="rId38"/>
    <p:sldId id="320" r:id="rId39"/>
    <p:sldId id="501" r:id="rId40"/>
    <p:sldId id="502" r:id="rId41"/>
    <p:sldId id="503" r:id="rId42"/>
    <p:sldId id="504" r:id="rId43"/>
    <p:sldId id="497" r:id="rId44"/>
    <p:sldId id="498" r:id="rId45"/>
    <p:sldId id="332" r:id="rId46"/>
    <p:sldId id="530" r:id="rId47"/>
    <p:sldId id="473" r:id="rId48"/>
    <p:sldId id="474" r:id="rId49"/>
    <p:sldId id="485" r:id="rId50"/>
    <p:sldId id="486" r:id="rId51"/>
    <p:sldId id="487" r:id="rId52"/>
    <p:sldId id="475" r:id="rId53"/>
    <p:sldId id="479" r:id="rId54"/>
    <p:sldId id="477" r:id="rId55"/>
    <p:sldId id="489" r:id="rId56"/>
    <p:sldId id="488" r:id="rId57"/>
    <p:sldId id="490" r:id="rId58"/>
    <p:sldId id="531" r:id="rId59"/>
    <p:sldId id="346" r:id="rId60"/>
    <p:sldId id="363" r:id="rId61"/>
    <p:sldId id="364" r:id="rId62"/>
    <p:sldId id="365" r:id="rId63"/>
    <p:sldId id="348" r:id="rId64"/>
    <p:sldId id="396" r:id="rId65"/>
    <p:sldId id="336" r:id="rId66"/>
    <p:sldId id="337" r:id="rId67"/>
    <p:sldId id="397" r:id="rId68"/>
    <p:sldId id="518" r:id="rId69"/>
    <p:sldId id="399" r:id="rId70"/>
    <p:sldId id="393" r:id="rId71"/>
    <p:sldId id="538" r:id="rId72"/>
    <p:sldId id="539" r:id="rId73"/>
    <p:sldId id="515" r:id="rId74"/>
    <p:sldId id="519" r:id="rId75"/>
    <p:sldId id="517" r:id="rId76"/>
    <p:sldId id="520" r:id="rId77"/>
    <p:sldId id="521" r:id="rId78"/>
    <p:sldId id="522" r:id="rId79"/>
    <p:sldId id="524" r:id="rId80"/>
    <p:sldId id="526" r:id="rId81"/>
    <p:sldId id="527" r:id="rId82"/>
    <p:sldId id="528" r:id="rId83"/>
    <p:sldId id="529" r:id="rId84"/>
    <p:sldId id="419" r:id="rId85"/>
    <p:sldId id="420" r:id="rId86"/>
    <p:sldId id="421" r:id="rId87"/>
    <p:sldId id="422" r:id="rId88"/>
    <p:sldId id="423" r:id="rId89"/>
    <p:sldId id="424" r:id="rId90"/>
    <p:sldId id="273" r:id="rId91"/>
    <p:sldId id="400" r:id="rId92"/>
    <p:sldId id="377" r:id="rId93"/>
    <p:sldId id="358" r:id="rId94"/>
    <p:sldId id="356" r:id="rId95"/>
    <p:sldId id="407" r:id="rId9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D211"/>
    <a:srgbClr val="4A731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3891" autoAdjust="0"/>
  </p:normalViewPr>
  <p:slideViewPr>
    <p:cSldViewPr snapToGrid="0" snapToObjects="1">
      <p:cViewPr>
        <p:scale>
          <a:sx n="75" d="100"/>
          <a:sy n="75" d="100"/>
        </p:scale>
        <p:origin x="-2064"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theme" Target="theme/theme1.xml"/><Relationship Id="rId10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notesMaster" Target="notesMasters/notesMaster1.xml"/><Relationship Id="rId98" Type="http://schemas.openxmlformats.org/officeDocument/2006/relationships/printerSettings" Target="printerSettings/printerSettings1.bin"/><Relationship Id="rId9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00" Type="http://schemas.openxmlformats.org/officeDocument/2006/relationships/viewProps" Target="viewProps.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niranjan:Downloads:ie-target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niranjan:Downloads:ie-targets.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niranjan:Downloads:ie-targe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spPr>
            <a:solidFill>
              <a:schemeClr val="accent3">
                <a:lumMod val="60000"/>
                <a:lumOff val="40000"/>
              </a:schemeClr>
            </a:solidFill>
          </c:spPr>
          <c:invertIfNegative val="0"/>
          <c:cat>
            <c:strRef>
              <c:f>Sheet2!$L$7:$O$7</c:f>
              <c:strCache>
                <c:ptCount val="4"/>
                <c:pt idx="0">
                  <c:v>Valid Tuples</c:v>
                </c:pt>
                <c:pt idx="1">
                  <c:v>Rel-gram Valid</c:v>
                </c:pt>
                <c:pt idx="2">
                  <c:v>Entailment</c:v>
                </c:pt>
                <c:pt idx="3">
                  <c:v>Common Topic</c:v>
                </c:pt>
              </c:strCache>
            </c:strRef>
          </c:cat>
          <c:val>
            <c:numRef>
              <c:f>Sheet2!$L$8:$O$8</c:f>
              <c:numCache>
                <c:formatCode>General</c:formatCode>
                <c:ptCount val="4"/>
                <c:pt idx="0">
                  <c:v>87.0</c:v>
                </c:pt>
                <c:pt idx="1">
                  <c:v>74.0</c:v>
                </c:pt>
                <c:pt idx="2">
                  <c:v>61.42</c:v>
                </c:pt>
                <c:pt idx="3">
                  <c:v>66.6</c:v>
                </c:pt>
              </c:numCache>
            </c:numRef>
          </c:val>
        </c:ser>
        <c:dLbls>
          <c:showLegendKey val="0"/>
          <c:showVal val="0"/>
          <c:showCatName val="0"/>
          <c:showSerName val="0"/>
          <c:showPercent val="0"/>
          <c:showBubbleSize val="0"/>
        </c:dLbls>
        <c:gapWidth val="150"/>
        <c:axId val="-2054767944"/>
        <c:axId val="-2054853496"/>
      </c:barChart>
      <c:catAx>
        <c:axId val="-2054767944"/>
        <c:scaling>
          <c:orientation val="minMax"/>
        </c:scaling>
        <c:delete val="0"/>
        <c:axPos val="b"/>
        <c:majorTickMark val="out"/>
        <c:minorTickMark val="none"/>
        <c:tickLblPos val="nextTo"/>
        <c:txPr>
          <a:bodyPr/>
          <a:lstStyle/>
          <a:p>
            <a:pPr>
              <a:defRPr sz="1800"/>
            </a:pPr>
            <a:endParaRPr lang="en-US"/>
          </a:p>
        </c:txPr>
        <c:crossAx val="-2054853496"/>
        <c:crosses val="autoZero"/>
        <c:auto val="1"/>
        <c:lblAlgn val="ctr"/>
        <c:lblOffset val="100"/>
        <c:noMultiLvlLbl val="0"/>
      </c:catAx>
      <c:valAx>
        <c:axId val="-2054853496"/>
        <c:scaling>
          <c:orientation val="minMax"/>
        </c:scaling>
        <c:delete val="0"/>
        <c:axPos val="l"/>
        <c:majorGridlines>
          <c:spPr>
            <a:ln>
              <a:noFill/>
            </a:ln>
          </c:spPr>
        </c:majorGridlines>
        <c:numFmt formatCode="General" sourceLinked="1"/>
        <c:majorTickMark val="out"/>
        <c:minorTickMark val="none"/>
        <c:tickLblPos val="nextTo"/>
        <c:txPr>
          <a:bodyPr/>
          <a:lstStyle/>
          <a:p>
            <a:pPr>
              <a:defRPr sz="1800"/>
            </a:pPr>
            <a:endParaRPr lang="en-US"/>
          </a:p>
        </c:txPr>
        <c:crossAx val="-2054767944"/>
        <c:crosses val="autoZero"/>
        <c:crossBetween val="between"/>
        <c:majorUnit val="20.0"/>
        <c:minorUnit val="4.0"/>
      </c:valAx>
    </c:plotArea>
    <c:plotVisOnly val="1"/>
    <c:dispBlanksAs val="gap"/>
    <c:showDLblsOverMax val="0"/>
  </c:chart>
  <c:spPr>
    <a:ln>
      <a:noFill/>
    </a:ln>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strRef>
              <c:f>Sheet2!$C$5</c:f>
              <c:strCache>
                <c:ptCount val="1"/>
                <c:pt idx="0">
                  <c:v>Web Snippets</c:v>
                </c:pt>
              </c:strCache>
            </c:strRef>
          </c:tx>
          <c:invertIfNegative val="0"/>
          <c:cat>
            <c:strRef>
              <c:f>Sheet2!$B$6:$B$9</c:f>
              <c:strCache>
                <c:ptCount val="4"/>
                <c:pt idx="0">
                  <c:v>Precision</c:v>
                </c:pt>
                <c:pt idx="1">
                  <c:v>Recall</c:v>
                </c:pt>
                <c:pt idx="2">
                  <c:v>Grammaticality</c:v>
                </c:pt>
                <c:pt idx="3">
                  <c:v>Diversity</c:v>
                </c:pt>
              </c:strCache>
            </c:strRef>
          </c:cat>
          <c:val>
            <c:numRef>
              <c:f>Sheet2!$C$6:$C$9</c:f>
              <c:numCache>
                <c:formatCode>General</c:formatCode>
                <c:ptCount val="4"/>
                <c:pt idx="0">
                  <c:v>0.37</c:v>
                </c:pt>
                <c:pt idx="1">
                  <c:v>0.3</c:v>
                </c:pt>
                <c:pt idx="2">
                  <c:v>0.61</c:v>
                </c:pt>
                <c:pt idx="3">
                  <c:v>0.57</c:v>
                </c:pt>
              </c:numCache>
            </c:numRef>
          </c:val>
        </c:ser>
        <c:ser>
          <c:idx val="1"/>
          <c:order val="1"/>
          <c:tx>
            <c:strRef>
              <c:f>Sheet2!$D$5</c:f>
              <c:strCache>
                <c:ptCount val="1"/>
                <c:pt idx="0">
                  <c:v>LexRank</c:v>
                </c:pt>
              </c:strCache>
            </c:strRef>
          </c:tx>
          <c:invertIfNegative val="0"/>
          <c:cat>
            <c:strRef>
              <c:f>Sheet2!$B$6:$B$9</c:f>
              <c:strCache>
                <c:ptCount val="4"/>
                <c:pt idx="0">
                  <c:v>Precision</c:v>
                </c:pt>
                <c:pt idx="1">
                  <c:v>Recall</c:v>
                </c:pt>
                <c:pt idx="2">
                  <c:v>Grammaticality</c:v>
                </c:pt>
                <c:pt idx="3">
                  <c:v>Diversity</c:v>
                </c:pt>
              </c:strCache>
            </c:strRef>
          </c:cat>
          <c:val>
            <c:numRef>
              <c:f>Sheet2!$D$6:$D$9</c:f>
              <c:numCache>
                <c:formatCode>General</c:formatCode>
                <c:ptCount val="4"/>
                <c:pt idx="0">
                  <c:v>0.22</c:v>
                </c:pt>
                <c:pt idx="1">
                  <c:v>0.34</c:v>
                </c:pt>
                <c:pt idx="2">
                  <c:v>0.61</c:v>
                </c:pt>
                <c:pt idx="3">
                  <c:v>0.71</c:v>
                </c:pt>
              </c:numCache>
            </c:numRef>
          </c:val>
        </c:ser>
        <c:ser>
          <c:idx val="2"/>
          <c:order val="2"/>
          <c:tx>
            <c:strRef>
              <c:f>Sheet2!$E$5</c:f>
              <c:strCache>
                <c:ptCount val="1"/>
                <c:pt idx="0">
                  <c:v>Topic Pages</c:v>
                </c:pt>
              </c:strCache>
            </c:strRef>
          </c:tx>
          <c:invertIfNegative val="0"/>
          <c:cat>
            <c:strRef>
              <c:f>Sheet2!$B$6:$B$9</c:f>
              <c:strCache>
                <c:ptCount val="4"/>
                <c:pt idx="0">
                  <c:v>Precision</c:v>
                </c:pt>
                <c:pt idx="1">
                  <c:v>Recall</c:v>
                </c:pt>
                <c:pt idx="2">
                  <c:v>Grammaticality</c:v>
                </c:pt>
                <c:pt idx="3">
                  <c:v>Diversity</c:v>
                </c:pt>
              </c:strCache>
            </c:strRef>
          </c:cat>
          <c:val>
            <c:numRef>
              <c:f>Sheet2!$E$6:$E$9</c:f>
              <c:numCache>
                <c:formatCode>General</c:formatCode>
                <c:ptCount val="4"/>
                <c:pt idx="0">
                  <c:v>0.5</c:v>
                </c:pt>
                <c:pt idx="1">
                  <c:v>0.53</c:v>
                </c:pt>
                <c:pt idx="2">
                  <c:v>0.83</c:v>
                </c:pt>
                <c:pt idx="3">
                  <c:v>0.93</c:v>
                </c:pt>
              </c:numCache>
            </c:numRef>
          </c:val>
        </c:ser>
        <c:dLbls>
          <c:showLegendKey val="0"/>
          <c:showVal val="0"/>
          <c:showCatName val="0"/>
          <c:showSerName val="0"/>
          <c:showPercent val="0"/>
          <c:showBubbleSize val="0"/>
        </c:dLbls>
        <c:gapWidth val="150"/>
        <c:axId val="-2051171464"/>
        <c:axId val="-2051184584"/>
      </c:barChart>
      <c:catAx>
        <c:axId val="-2051171464"/>
        <c:scaling>
          <c:orientation val="minMax"/>
        </c:scaling>
        <c:delete val="0"/>
        <c:axPos val="b"/>
        <c:majorTickMark val="out"/>
        <c:minorTickMark val="none"/>
        <c:tickLblPos val="nextTo"/>
        <c:txPr>
          <a:bodyPr/>
          <a:lstStyle/>
          <a:p>
            <a:pPr>
              <a:defRPr sz="1400"/>
            </a:pPr>
            <a:endParaRPr lang="en-US"/>
          </a:p>
        </c:txPr>
        <c:crossAx val="-2051184584"/>
        <c:crosses val="autoZero"/>
        <c:auto val="1"/>
        <c:lblAlgn val="ctr"/>
        <c:lblOffset val="100"/>
        <c:noMultiLvlLbl val="0"/>
      </c:catAx>
      <c:valAx>
        <c:axId val="-2051184584"/>
        <c:scaling>
          <c:orientation val="minMax"/>
        </c:scaling>
        <c:delete val="0"/>
        <c:axPos val="l"/>
        <c:majorGridlines/>
        <c:numFmt formatCode="General" sourceLinked="1"/>
        <c:majorTickMark val="out"/>
        <c:minorTickMark val="none"/>
        <c:tickLblPos val="nextTo"/>
        <c:txPr>
          <a:bodyPr/>
          <a:lstStyle/>
          <a:p>
            <a:pPr>
              <a:defRPr sz="1400"/>
            </a:pPr>
            <a:endParaRPr lang="en-US"/>
          </a:p>
        </c:txPr>
        <c:crossAx val="-2051171464"/>
        <c:crosses val="autoZero"/>
        <c:crossBetween val="between"/>
        <c:majorUnit val="0.2"/>
        <c:minorUnit val="0.02"/>
      </c:valAx>
    </c:plotArea>
    <c:legend>
      <c:legendPos val="b"/>
      <c:layout/>
      <c:overlay val="0"/>
      <c:txPr>
        <a:bodyPr/>
        <a:lstStyle/>
        <a:p>
          <a:pPr>
            <a:defRPr sz="1400"/>
          </a:pPr>
          <a:endParaRPr lang="en-US"/>
        </a:p>
      </c:txPr>
    </c:legend>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barChart>
        <c:barDir val="col"/>
        <c:grouping val="clustered"/>
        <c:varyColors val="0"/>
        <c:ser>
          <c:idx val="1"/>
          <c:order val="0"/>
          <c:tx>
            <c:strRef>
              <c:f>Sheet3!$D$4</c:f>
              <c:strCache>
                <c:ptCount val="1"/>
                <c:pt idx="0">
                  <c:v>Test</c:v>
                </c:pt>
              </c:strCache>
            </c:strRef>
          </c:tx>
          <c:spPr>
            <a:solidFill>
              <a:schemeClr val="accent3">
                <a:lumMod val="60000"/>
                <a:lumOff val="40000"/>
              </a:schemeClr>
            </a:solidFill>
          </c:spPr>
          <c:invertIfNegative val="0"/>
          <c:cat>
            <c:strRef>
              <c:f>Sheet3!$B$5:$B$10</c:f>
              <c:strCache>
                <c:ptCount val="6"/>
                <c:pt idx="0">
                  <c:v>Definitions</c:v>
                </c:pt>
                <c:pt idx="1">
                  <c:v>Open IE</c:v>
                </c:pt>
                <c:pt idx="2">
                  <c:v>Target IE</c:v>
                </c:pt>
                <c:pt idx="3">
                  <c:v>No Bag of Words</c:v>
                </c:pt>
                <c:pt idx="4">
                  <c:v>Bag of Words</c:v>
                </c:pt>
                <c:pt idx="5">
                  <c:v>All</c:v>
                </c:pt>
              </c:strCache>
            </c:strRef>
          </c:cat>
          <c:val>
            <c:numRef>
              <c:f>Sheet3!$D$5:$D$10</c:f>
              <c:numCache>
                <c:formatCode>General</c:formatCode>
                <c:ptCount val="6"/>
                <c:pt idx="0">
                  <c:v>0.37</c:v>
                </c:pt>
                <c:pt idx="1">
                  <c:v>0.46</c:v>
                </c:pt>
                <c:pt idx="2">
                  <c:v>0.31</c:v>
                </c:pt>
                <c:pt idx="3">
                  <c:v>0.52</c:v>
                </c:pt>
                <c:pt idx="4">
                  <c:v>0.54</c:v>
                </c:pt>
                <c:pt idx="5">
                  <c:v>0.58</c:v>
                </c:pt>
              </c:numCache>
            </c:numRef>
          </c:val>
        </c:ser>
        <c:dLbls>
          <c:showLegendKey val="0"/>
          <c:showVal val="0"/>
          <c:showCatName val="0"/>
          <c:showSerName val="0"/>
          <c:showPercent val="0"/>
          <c:showBubbleSize val="0"/>
        </c:dLbls>
        <c:gapWidth val="150"/>
        <c:axId val="-2032493832"/>
        <c:axId val="-2032485880"/>
      </c:barChart>
      <c:catAx>
        <c:axId val="-2032493832"/>
        <c:scaling>
          <c:orientation val="minMax"/>
        </c:scaling>
        <c:delete val="0"/>
        <c:axPos val="b"/>
        <c:majorTickMark val="out"/>
        <c:minorTickMark val="none"/>
        <c:tickLblPos val="nextTo"/>
        <c:txPr>
          <a:bodyPr/>
          <a:lstStyle/>
          <a:p>
            <a:pPr>
              <a:defRPr sz="1400"/>
            </a:pPr>
            <a:endParaRPr lang="en-US"/>
          </a:p>
        </c:txPr>
        <c:crossAx val="-2032485880"/>
        <c:crosses val="autoZero"/>
        <c:auto val="1"/>
        <c:lblAlgn val="ctr"/>
        <c:lblOffset val="100"/>
        <c:noMultiLvlLbl val="0"/>
      </c:catAx>
      <c:valAx>
        <c:axId val="-2032485880"/>
        <c:scaling>
          <c:orientation val="minMax"/>
          <c:max val="1.0"/>
        </c:scaling>
        <c:delete val="0"/>
        <c:axPos val="l"/>
        <c:majorGridlines>
          <c:spPr>
            <a:ln>
              <a:noFill/>
            </a:ln>
          </c:spPr>
        </c:majorGridlines>
        <c:numFmt formatCode="General" sourceLinked="1"/>
        <c:majorTickMark val="out"/>
        <c:minorTickMark val="none"/>
        <c:tickLblPos val="nextTo"/>
        <c:txPr>
          <a:bodyPr/>
          <a:lstStyle/>
          <a:p>
            <a:pPr>
              <a:defRPr sz="1800"/>
            </a:pPr>
            <a:endParaRPr lang="en-US"/>
          </a:p>
        </c:txPr>
        <c:crossAx val="-2032493832"/>
        <c:crosses val="autoZero"/>
        <c:crossBetween val="between"/>
        <c:majorUnit val="0.2"/>
        <c:minorUnit val="0.02"/>
      </c:valAx>
    </c:plotArea>
    <c:plotVisOnly val="1"/>
    <c:dispBlanksAs val="gap"/>
    <c:showDLblsOverMax val="0"/>
  </c:chart>
  <c:spPr>
    <a:ln>
      <a:noFill/>
    </a:ln>
  </c:spPr>
  <c:externalData r:id="rId1">
    <c:autoUpdate val="0"/>
  </c:externalData>
</c:chartSpace>
</file>

<file path=ppt/media/image1.jpeg>
</file>

<file path=ppt/media/image10.png>
</file>

<file path=ppt/media/image11.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09C3F5-D720-634D-9A29-8A3804510DEA}" type="datetimeFigureOut">
              <a:rPr lang="en-US" smtClean="0"/>
              <a:t>3/10/14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B8A289-2B6E-3A4C-9FF4-41A6747D5642}" type="slidenum">
              <a:rPr lang="en-US" smtClean="0"/>
              <a:t>‹#›</a:t>
            </a:fld>
            <a:endParaRPr lang="en-US"/>
          </a:p>
        </p:txBody>
      </p:sp>
    </p:spTree>
    <p:extLst>
      <p:ext uri="{BB962C8B-B14F-4D97-AF65-F5344CB8AC3E}">
        <p14:creationId xmlns:p14="http://schemas.microsoft.com/office/powerpoint/2010/main" val="24179236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a:t>
            </a:r>
            <a:r>
              <a:rPr lang="en-US" baseline="0" dirty="0" smtClean="0"/>
              <a:t>e are two reasons why you should care about knowledge extraction.</a:t>
            </a:r>
          </a:p>
          <a:p>
            <a:endParaRPr lang="en-US" baseline="0" dirty="0" smtClean="0"/>
          </a:p>
          <a:p>
            <a:r>
              <a:rPr lang="en-US" baseline="0" dirty="0" smtClean="0"/>
              <a:t>Let me start with Information overload.</a:t>
            </a:r>
          </a:p>
        </p:txBody>
      </p:sp>
      <p:sp>
        <p:nvSpPr>
          <p:cNvPr id="4" name="Slide Number Placeholder 3"/>
          <p:cNvSpPr>
            <a:spLocks noGrp="1"/>
          </p:cNvSpPr>
          <p:nvPr>
            <p:ph type="sldNum" sz="quarter" idx="10"/>
          </p:nvPr>
        </p:nvSpPr>
        <p:spPr/>
        <p:txBody>
          <a:bodyPr/>
          <a:lstStyle/>
          <a:p>
            <a:fld id="{32B8A289-2B6E-3A4C-9FF4-41A6747D5642}" type="slidenum">
              <a:rPr lang="en-US" smtClean="0"/>
              <a:t>2</a:t>
            </a:fld>
            <a:endParaRPr lang="en-US"/>
          </a:p>
        </p:txBody>
      </p:sp>
    </p:spTree>
    <p:extLst>
      <p:ext uri="{BB962C8B-B14F-4D97-AF65-F5344CB8AC3E}">
        <p14:creationId xmlns:p14="http://schemas.microsoft.com/office/powerpoint/2010/main" val="3422813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Traditional Information Extraction systems aim to identify semantic relationships between entities such as “Employed by” “located at” etc. </a:t>
            </a:r>
          </a:p>
          <a:p>
            <a:endParaRPr lang="en-US" baseline="0" dirty="0" smtClean="0"/>
          </a:p>
          <a:p>
            <a:r>
              <a:rPr lang="en-US" baseline="0" dirty="0" smtClean="0"/>
              <a:t>The trouble is we have to hand-specify these relations a-priori. The approach does not scale well if we want to switch to another domain.</a:t>
            </a:r>
          </a:p>
        </p:txBody>
      </p:sp>
      <p:sp>
        <p:nvSpPr>
          <p:cNvPr id="4" name="Slide Number Placeholder 3"/>
          <p:cNvSpPr>
            <a:spLocks noGrp="1"/>
          </p:cNvSpPr>
          <p:nvPr>
            <p:ph type="sldNum" sz="quarter" idx="10"/>
          </p:nvPr>
        </p:nvSpPr>
        <p:spPr/>
        <p:txBody>
          <a:bodyPr/>
          <a:lstStyle/>
          <a:p>
            <a:fld id="{32B8A289-2B6E-3A4C-9FF4-41A6747D5642}" type="slidenum">
              <a:rPr lang="en-US" smtClean="0"/>
              <a:t>12</a:t>
            </a:fld>
            <a:endParaRPr lang="en-US"/>
          </a:p>
        </p:txBody>
      </p:sp>
    </p:spTree>
    <p:extLst>
      <p:ext uri="{BB962C8B-B14F-4D97-AF65-F5344CB8AC3E}">
        <p14:creationId xmlns:p14="http://schemas.microsoft.com/office/powerpoint/2010/main" val="2469778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Open Information extraction aims to address the scale issue. </a:t>
            </a:r>
          </a:p>
          <a:p>
            <a:endParaRPr lang="en-US" baseline="0" dirty="0" smtClean="0"/>
          </a:p>
          <a:p>
            <a:r>
              <a:rPr lang="en-US" baseline="0" dirty="0" smtClean="0"/>
              <a:t>It can identify open-domain relationships mentioned in text. </a:t>
            </a:r>
          </a:p>
          <a:p>
            <a:endParaRPr lang="en-US" baseline="0" dirty="0" smtClean="0"/>
          </a:p>
          <a:p>
            <a:r>
              <a:rPr lang="en-US" baseline="0" dirty="0" smtClean="0"/>
              <a:t>Typically, relations are expressed as(Arg1, Relation, Arg2) formatted triple. </a:t>
            </a:r>
          </a:p>
          <a:p>
            <a:endParaRPr lang="en-US" baseline="0" dirty="0" smtClean="0"/>
          </a:p>
          <a:p>
            <a:r>
              <a:rPr lang="en-US" baseline="0" dirty="0" smtClean="0"/>
              <a:t>For example, this sentence yields three relation triples. </a:t>
            </a:r>
          </a:p>
          <a:p>
            <a:endParaRPr lang="en-US" baseline="0" dirty="0" smtClean="0"/>
          </a:p>
          <a:p>
            <a:r>
              <a:rPr lang="en-US" baseline="0" dirty="0" smtClean="0"/>
              <a:t>This scales well and can generate relations in many domains.</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13</a:t>
            </a:fld>
            <a:endParaRPr lang="en-US"/>
          </a:p>
        </p:txBody>
      </p:sp>
    </p:spTree>
    <p:extLst>
      <p:ext uri="{BB962C8B-B14F-4D97-AF65-F5344CB8AC3E}">
        <p14:creationId xmlns:p14="http://schemas.microsoft.com/office/powerpoint/2010/main" val="24697783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However, it extracts too many relationships. Open </a:t>
            </a:r>
            <a:r>
              <a:rPr lang="en-US" baseline="0" dirty="0" err="1" smtClean="0"/>
              <a:t>Ie</a:t>
            </a:r>
            <a:r>
              <a:rPr lang="en-US" baseline="0" dirty="0" smtClean="0"/>
              <a:t> will output all relations it finds in texts.</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14</a:t>
            </a:fld>
            <a:endParaRPr lang="en-US"/>
          </a:p>
        </p:txBody>
      </p:sp>
    </p:spTree>
    <p:extLst>
      <p:ext uri="{BB962C8B-B14F-4D97-AF65-F5344CB8AC3E}">
        <p14:creationId xmlns:p14="http://schemas.microsoft.com/office/powerpoint/2010/main" val="24697783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is missing then? </a:t>
            </a:r>
          </a:p>
          <a:p>
            <a:endParaRPr lang="en-US" baseline="0" dirty="0" smtClean="0"/>
          </a:p>
          <a:p>
            <a:r>
              <a:rPr lang="en-US" baseline="0" dirty="0" smtClean="0"/>
              <a:t>There is no notion of salience – many actors and relations are not central to the event. </a:t>
            </a:r>
          </a:p>
          <a:p>
            <a:endParaRPr lang="en-US" baseline="0" dirty="0" smtClean="0"/>
          </a:p>
          <a:p>
            <a:endParaRPr lang="en-US" baseline="0" dirty="0" smtClean="0"/>
          </a:p>
          <a:p>
            <a:r>
              <a:rPr lang="en-US" baseline="0" dirty="0" smtClean="0"/>
              <a:t>There is no structure beyond the binary relationships.</a:t>
            </a:r>
          </a:p>
          <a:p>
            <a:endParaRPr lang="en-US" baseline="0" dirty="0" smtClean="0"/>
          </a:p>
          <a:p>
            <a:r>
              <a:rPr lang="en-US" baseline="0" dirty="0" smtClean="0"/>
              <a:t>Moreover, some of the relations are not explicitly stated in the text. </a:t>
            </a:r>
          </a:p>
          <a:p>
            <a:r>
              <a:rPr lang="en-US" baseline="0" dirty="0" smtClean="0"/>
              <a:t>	For example, Ramirez was a dodger.</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15</a:t>
            </a:fld>
            <a:endParaRPr lang="en-US"/>
          </a:p>
        </p:txBody>
      </p:sp>
    </p:spTree>
    <p:extLst>
      <p:ext uri="{BB962C8B-B14F-4D97-AF65-F5344CB8AC3E}">
        <p14:creationId xmlns:p14="http://schemas.microsoft.com/office/powerpoint/2010/main" val="24697783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16</a:t>
            </a:fld>
            <a:endParaRPr lang="en-US"/>
          </a:p>
        </p:txBody>
      </p:sp>
    </p:spTree>
    <p:extLst>
      <p:ext uri="{BB962C8B-B14F-4D97-AF65-F5344CB8AC3E}">
        <p14:creationId xmlns:p14="http://schemas.microsoft.com/office/powerpoint/2010/main" val="25148545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17</a:t>
            </a:fld>
            <a:endParaRPr lang="en-US"/>
          </a:p>
        </p:txBody>
      </p:sp>
    </p:spTree>
    <p:extLst>
      <p:ext uri="{BB962C8B-B14F-4D97-AF65-F5344CB8AC3E}">
        <p14:creationId xmlns:p14="http://schemas.microsoft.com/office/powerpoint/2010/main" val="2514854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18</a:t>
            </a:fld>
            <a:endParaRPr lang="en-US"/>
          </a:p>
        </p:txBody>
      </p:sp>
    </p:spTree>
    <p:extLst>
      <p:ext uri="{BB962C8B-B14F-4D97-AF65-F5344CB8AC3E}">
        <p14:creationId xmlns:p14="http://schemas.microsoft.com/office/powerpoint/2010/main" val="40995245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20</a:t>
            </a:fld>
            <a:endParaRPr lang="en-US"/>
          </a:p>
        </p:txBody>
      </p:sp>
    </p:spTree>
    <p:extLst>
      <p:ext uri="{BB962C8B-B14F-4D97-AF65-F5344CB8AC3E}">
        <p14:creationId xmlns:p14="http://schemas.microsoft.com/office/powerpoint/2010/main" val="40995245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actors</a:t>
            </a:r>
            <a:r>
              <a:rPr lang="en-US" baseline="0" dirty="0" smtClean="0"/>
              <a:t> and useful relations.</a:t>
            </a:r>
            <a:endParaRPr lang="en-US"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21</a:t>
            </a:fld>
            <a:endParaRPr lang="en-US"/>
          </a:p>
        </p:txBody>
      </p:sp>
    </p:spTree>
    <p:extLst>
      <p:ext uri="{BB962C8B-B14F-4D97-AF65-F5344CB8AC3E}">
        <p14:creationId xmlns:p14="http://schemas.microsoft.com/office/powerpoint/2010/main" val="1978845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Chambers and Jurafsky in</a:t>
            </a:r>
            <a:r>
              <a:rPr lang="en-US" baseline="0" dirty="0" smtClean="0"/>
              <a:t> their seminal work showed an automatic method. </a:t>
            </a:r>
          </a:p>
          <a:p>
            <a:endParaRPr lang="en-US" baseline="0" dirty="0" smtClean="0"/>
          </a:p>
          <a:p>
            <a:r>
              <a:rPr lang="en-US" baseline="0" dirty="0" smtClean="0"/>
              <a:t>Chambers</a:t>
            </a:r>
          </a:p>
          <a:p>
            <a:endParaRPr lang="en-US" baseline="0" dirty="0" smtClean="0"/>
          </a:p>
          <a:p>
            <a:r>
              <a:rPr lang="en-US" baseline="0" dirty="0" smtClean="0"/>
              <a:t>and one other recent work has followed up with probabilistic induction</a:t>
            </a:r>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22</a:t>
            </a:fld>
            <a:endParaRPr lang="en-US"/>
          </a:p>
        </p:txBody>
      </p:sp>
    </p:spTree>
    <p:extLst>
      <p:ext uri="{BB962C8B-B14F-4D97-AF65-F5344CB8AC3E}">
        <p14:creationId xmlns:p14="http://schemas.microsoft.com/office/powerpoint/2010/main" val="12713031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Suppose</a:t>
            </a:r>
            <a:r>
              <a:rPr lang="en-US" baseline="0" dirty="0" smtClean="0"/>
              <a:t> you want to find some information about players suspended for drug use. </a:t>
            </a:r>
          </a:p>
          <a:p>
            <a:endParaRPr lang="en-US" baseline="0" dirty="0" smtClean="0"/>
          </a:p>
          <a:p>
            <a:r>
              <a:rPr lang="en-US" baseline="0" dirty="0" smtClean="0"/>
              <a:t>Instead of having to read through all documents that you would get from a search engine,</a:t>
            </a:r>
          </a:p>
          <a:p>
            <a:endParaRPr lang="en-US" baseline="0" dirty="0" smtClean="0"/>
          </a:p>
          <a:p>
            <a:r>
              <a:rPr lang="en-US" baseline="0" dirty="0" smtClean="0"/>
              <a:t>It would be convenient if you had all salient information in a structured form.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3</a:t>
            </a:fld>
            <a:endParaRPr lang="en-US"/>
          </a:p>
        </p:txBody>
      </p:sp>
    </p:spTree>
    <p:extLst>
      <p:ext uri="{BB962C8B-B14F-4D97-AF65-F5344CB8AC3E}">
        <p14:creationId xmlns:p14="http://schemas.microsoft.com/office/powerpoint/2010/main" val="34228135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studied problem. </a:t>
            </a:r>
          </a:p>
          <a:p>
            <a:endParaRPr lang="en-US" dirty="0" smtClean="0"/>
          </a:p>
          <a:p>
            <a:r>
              <a:rPr lang="en-US" dirty="0" smtClean="0"/>
              <a:t>Several successful systems and products exist.	</a:t>
            </a:r>
          </a:p>
          <a:p>
            <a:endParaRPr lang="en-US" dirty="0" smtClean="0"/>
          </a:p>
          <a:p>
            <a:r>
              <a:rPr lang="en-US" dirty="0" smtClean="0"/>
              <a:t>Mostly supervised methods. </a:t>
            </a:r>
          </a:p>
          <a:p>
            <a:endParaRPr lang="en-US" dirty="0"/>
          </a:p>
        </p:txBody>
      </p:sp>
      <p:sp>
        <p:nvSpPr>
          <p:cNvPr id="4" name="Slide Number Placeholder 3"/>
          <p:cNvSpPr>
            <a:spLocks noGrp="1"/>
          </p:cNvSpPr>
          <p:nvPr>
            <p:ph type="sldNum" sz="quarter" idx="10"/>
          </p:nvPr>
        </p:nvSpPr>
        <p:spPr/>
        <p:txBody>
          <a:bodyPr/>
          <a:lstStyle/>
          <a:p>
            <a:fld id="{A5064114-B1C6-474F-8E01-F603906379AF}" type="slidenum">
              <a:rPr lang="en-US" smtClean="0"/>
              <a:t>23</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formalize</a:t>
            </a:r>
            <a:r>
              <a:rPr lang="en-US" baseline="0" dirty="0" smtClean="0"/>
              <a:t> this intuition using a simple bi-gram co-occurrence model of relations.</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27</a:t>
            </a:fld>
            <a:endParaRPr lang="en-US"/>
          </a:p>
        </p:txBody>
      </p:sp>
    </p:spTree>
    <p:extLst>
      <p:ext uri="{BB962C8B-B14F-4D97-AF65-F5344CB8AC3E}">
        <p14:creationId xmlns:p14="http://schemas.microsoft.com/office/powerpoint/2010/main" val="613778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29</a:t>
            </a:fld>
            <a:endParaRPr lang="en-US"/>
          </a:p>
        </p:txBody>
      </p:sp>
    </p:spTree>
    <p:extLst>
      <p:ext uri="{BB962C8B-B14F-4D97-AF65-F5344CB8AC3E}">
        <p14:creationId xmlns:p14="http://schemas.microsoft.com/office/powerpoint/2010/main" val="6546959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Tuple validity is a problem: </a:t>
            </a:r>
          </a:p>
          <a:p>
            <a:r>
              <a:rPr lang="en-US" dirty="0" smtClean="0"/>
              <a:t>	Open IE is about 75% accurate.</a:t>
            </a:r>
          </a:p>
          <a:p>
            <a:r>
              <a:rPr lang="en-US" dirty="0" smtClean="0"/>
              <a:t>	Rel-gram the errors multiply!</a:t>
            </a:r>
          </a:p>
          <a:p>
            <a:endParaRPr lang="en-US" dirty="0" smtClean="0"/>
          </a:p>
          <a:p>
            <a:r>
              <a:rPr lang="en-US" dirty="0" smtClean="0"/>
              <a:t>Strong implication results show there is a signal here.</a:t>
            </a:r>
          </a:p>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31</a:t>
            </a:fld>
            <a:endParaRPr lang="en-US"/>
          </a:p>
        </p:txBody>
      </p:sp>
    </p:spTree>
    <p:extLst>
      <p:ext uri="{BB962C8B-B14F-4D97-AF65-F5344CB8AC3E}">
        <p14:creationId xmlns:p14="http://schemas.microsoft.com/office/powerpoint/2010/main" val="16882510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 of infection spreading and fire spreading. </a:t>
            </a:r>
          </a:p>
          <a:p>
            <a:endParaRPr lang="en-US" baseline="0" dirty="0" smtClean="0"/>
          </a:p>
          <a:p>
            <a:r>
              <a:rPr lang="en-US" baseline="0" dirty="0" smtClean="0"/>
              <a:t>What is wrong with mixing distinct events?</a:t>
            </a:r>
          </a:p>
          <a:p>
            <a:endParaRPr lang="en-US" baseline="0" dirty="0" smtClean="0"/>
          </a:p>
          <a:p>
            <a:r>
              <a:rPr lang="en-US" baseline="0" dirty="0" smtClean="0"/>
              <a:t>Relations that don</a:t>
            </a:r>
            <a:r>
              <a:rPr lang="fr-FR" baseline="0" dirty="0" smtClean="0"/>
              <a:t>’</a:t>
            </a:r>
            <a:r>
              <a:rPr lang="en-US" baseline="0" dirty="0" smtClean="0"/>
              <a:t>t fit in one event. </a:t>
            </a:r>
          </a:p>
          <a:p>
            <a:r>
              <a:rPr lang="en-US" baseline="0" dirty="0" smtClean="0"/>
              <a:t>		Example: extinguishing doesn’t fit infection event. </a:t>
            </a:r>
          </a:p>
          <a:p>
            <a:endParaRPr lang="en-US" baseline="0" dirty="0" smtClean="0"/>
          </a:p>
          <a:p>
            <a:r>
              <a:rPr lang="en-US" baseline="0" dirty="0" smtClean="0"/>
              <a:t>Can result in triples that make no sense	(disease, spread, fire)</a:t>
            </a:r>
          </a:p>
          <a:p>
            <a:r>
              <a:rPr lang="en-US" baseline="0" dirty="0" smtClean="0"/>
              <a:t>There are plenty of other examples:</a:t>
            </a:r>
          </a:p>
          <a:p>
            <a:r>
              <a:rPr lang="en-US" baseline="0" dirty="0" smtClean="0"/>
              <a:t>	airlines scheduling flights,  </a:t>
            </a:r>
          </a:p>
          <a:p>
            <a:r>
              <a:rPr lang="en-US" baseline="0" dirty="0" smtClean="0"/>
              <a:t>	government scheduling meetings, </a:t>
            </a:r>
          </a:p>
          <a:p>
            <a:r>
              <a:rPr lang="en-US" baseline="0" dirty="0" smtClean="0"/>
              <a:t>	</a:t>
            </a:r>
            <a:r>
              <a:rPr lang="en-US" baseline="0" dirty="0" err="1" smtClean="0"/>
              <a:t>nba</a:t>
            </a:r>
            <a:r>
              <a:rPr lang="en-US" baseline="0" dirty="0" smtClean="0"/>
              <a:t>, scheduling games</a:t>
            </a:r>
          </a:p>
          <a:p>
            <a:endParaRPr lang="en-US" baseline="0" dirty="0" smtClean="0"/>
          </a:p>
          <a:p>
            <a:r>
              <a:rPr lang="en-US" baseline="0" dirty="0" smtClean="0"/>
              <a:t>Why does this happen</a:t>
            </a:r>
          </a:p>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39</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We argue that this is because the representation ignores essential context.</a:t>
            </a:r>
          </a:p>
          <a:p>
            <a:endParaRPr lang="en-US" baseline="0" dirty="0" smtClean="0"/>
          </a:p>
          <a:p>
            <a:r>
              <a:rPr lang="en-US" baseline="0" dirty="0" smtClean="0"/>
              <a:t>In this case there is important information following broke out and spread that could help keep separate these two events.</a:t>
            </a:r>
          </a:p>
          <a:p>
            <a:endParaRPr lang="en-US" baseline="0" dirty="0" smtClean="0"/>
          </a:p>
          <a:p>
            <a:r>
              <a:rPr lang="en-US" baseline="0" dirty="0" smtClean="0"/>
              <a:t>However, </a:t>
            </a:r>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40</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However, the pairwise representation leads the clustering algorithm to believe that the </a:t>
            </a:r>
          </a:p>
          <a:p>
            <a:r>
              <a:rPr lang="en-US" baseline="0" dirty="0" smtClean="0"/>
              <a:t>subj of broke out is the same as the subject of spread which is fine but it also results </a:t>
            </a:r>
          </a:p>
          <a:p>
            <a:r>
              <a:rPr lang="en-US" baseline="0" dirty="0" smtClean="0"/>
              <a:t>in clustering of the tuples from both fire and infection together.</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41</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Retain more context.</a:t>
            </a:r>
          </a:p>
          <a:p>
            <a:endParaRPr lang="en-US" baseline="0" dirty="0" smtClean="0"/>
          </a:p>
          <a:p>
            <a:r>
              <a:rPr lang="en-US" baseline="0" dirty="0" smtClean="0"/>
              <a:t>So we are going to use triples instead of pairs.</a:t>
            </a:r>
          </a:p>
          <a:p>
            <a:endParaRPr lang="en-US" baseline="0" dirty="0" smtClean="0"/>
          </a:p>
          <a:p>
            <a:endParaRPr lang="en-US" baseline="0" dirty="0" smtClean="0"/>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42</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50</a:t>
            </a:fld>
            <a:endParaRPr lang="en-US"/>
          </a:p>
        </p:txBody>
      </p:sp>
    </p:spTree>
    <p:extLst>
      <p:ext uri="{BB962C8B-B14F-4D97-AF65-F5344CB8AC3E}">
        <p14:creationId xmlns:p14="http://schemas.microsoft.com/office/powerpoint/2010/main" val="17105240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53</a:t>
            </a:fld>
            <a:endParaRPr lang="en-US"/>
          </a:p>
        </p:txBody>
      </p:sp>
    </p:spTree>
    <p:extLst>
      <p:ext uri="{BB962C8B-B14F-4D97-AF65-F5344CB8AC3E}">
        <p14:creationId xmlns:p14="http://schemas.microsoft.com/office/powerpoint/2010/main" val="3097613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Information extraction systems</a:t>
            </a:r>
            <a:r>
              <a:rPr lang="en-US" baseline="0" dirty="0" smtClean="0"/>
              <a:t> aim to do just that. </a:t>
            </a:r>
          </a:p>
          <a:p>
            <a:endParaRPr lang="en-US" baseline="0" dirty="0" smtClean="0"/>
          </a:p>
          <a:p>
            <a:r>
              <a:rPr lang="en-US" baseline="0" dirty="0" smtClean="0"/>
              <a:t>However, they often lack a notion of salience. </a:t>
            </a:r>
          </a:p>
          <a:p>
            <a:endParaRPr lang="en-US" baseline="0" dirty="0"/>
          </a:p>
          <a:p>
            <a:r>
              <a:rPr lang="en-US" baseline="0" dirty="0" smtClean="0"/>
              <a:t>To extract useful information in cases like these, you need some knowledge about what a typical suspension event looks like.</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4</a:t>
            </a:fld>
            <a:endParaRPr lang="en-US"/>
          </a:p>
        </p:txBody>
      </p:sp>
    </p:spTree>
    <p:extLst>
      <p:ext uri="{BB962C8B-B14F-4D97-AF65-F5344CB8AC3E}">
        <p14:creationId xmlns:p14="http://schemas.microsoft.com/office/powerpoint/2010/main" val="34228135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54</a:t>
            </a:fld>
            <a:endParaRPr lang="en-US"/>
          </a:p>
        </p:txBody>
      </p:sp>
    </p:spTree>
    <p:extLst>
      <p:ext uri="{BB962C8B-B14F-4D97-AF65-F5344CB8AC3E}">
        <p14:creationId xmlns:p14="http://schemas.microsoft.com/office/powerpoint/2010/main" val="27145939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second</a:t>
            </a:r>
            <a:r>
              <a:rPr lang="en-US" baseline="0" dirty="0" smtClean="0"/>
              <a:t> part, I</a:t>
            </a:r>
            <a:r>
              <a:rPr lang="en-US" dirty="0" smtClean="0"/>
              <a:t> am going</a:t>
            </a:r>
            <a:r>
              <a:rPr lang="en-US" baseline="0" dirty="0" smtClean="0"/>
              <a:t> to talk about on going work at AI2, where I co-lead the design and development of a QA system that can answer grade level science exams.</a:t>
            </a:r>
          </a:p>
          <a:p>
            <a:endParaRPr lang="en-US" baseline="0" dirty="0" smtClean="0"/>
          </a:p>
          <a:p>
            <a:r>
              <a:rPr lang="en-US" baseline="0"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are used e</a:t>
            </a:r>
            <a:r>
              <a:rPr lang="en-US" dirty="0" smtClean="0"/>
              <a:t>xternally published standardized exams</a:t>
            </a:r>
            <a:r>
              <a:rPr lang="en-US" baseline="0" dirty="0" smtClean="0"/>
              <a:t> w/ increasing levels of sophistication in knowledge and reasoning. </a:t>
            </a:r>
          </a:p>
          <a:p>
            <a:endParaRPr lang="en-US"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59</a:t>
            </a:fld>
            <a:endParaRPr lang="en-US"/>
          </a:p>
        </p:txBody>
      </p:sp>
    </p:spTree>
    <p:extLst>
      <p:ext uri="{BB962C8B-B14F-4D97-AF65-F5344CB8AC3E}">
        <p14:creationId xmlns:p14="http://schemas.microsoft.com/office/powerpoint/2010/main" val="4002024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are a</a:t>
            </a:r>
            <a:r>
              <a:rPr lang="en-US" baseline="0" dirty="0" smtClean="0"/>
              <a:t> few example questions.</a:t>
            </a:r>
          </a:p>
          <a:p>
            <a:endParaRPr lang="en-US" dirty="0" smtClean="0"/>
          </a:p>
          <a:p>
            <a:r>
              <a:rPr lang="en-US" dirty="0" smtClean="0"/>
              <a:t>These</a:t>
            </a:r>
            <a:r>
              <a:rPr lang="en-US" baseline="0" dirty="0" smtClean="0"/>
              <a:t> are m</a:t>
            </a:r>
            <a:r>
              <a:rPr lang="en-US" dirty="0" smtClean="0"/>
              <a:t>ultiple</a:t>
            </a:r>
            <a:r>
              <a:rPr lang="en-US" baseline="0" dirty="0" smtClean="0"/>
              <a:t> choice questions. </a:t>
            </a:r>
          </a:p>
          <a:p>
            <a:r>
              <a:rPr lang="en-US" baseline="0" dirty="0" smtClean="0"/>
              <a:t>	A key advantage is that the evaluation is straight forward. You get points if you get the right answer. </a:t>
            </a:r>
          </a:p>
          <a:p>
            <a:endParaRPr lang="en-US" dirty="0" smtClean="0"/>
          </a:p>
          <a:p>
            <a:endParaRPr lang="en-US" baseline="0" dirty="0" smtClean="0"/>
          </a:p>
          <a:p>
            <a:r>
              <a:rPr lang="en-US" baseline="0" dirty="0" smtClean="0"/>
              <a: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60</a:t>
            </a:fld>
            <a:endParaRPr lang="en-US"/>
          </a:p>
        </p:txBody>
      </p:sp>
    </p:spTree>
    <p:extLst>
      <p:ext uri="{BB962C8B-B14F-4D97-AF65-F5344CB8AC3E}">
        <p14:creationId xmlns:p14="http://schemas.microsoft.com/office/powerpoint/2010/main" val="9262001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a:t>
            </a:r>
            <a:r>
              <a:rPr lang="en-US" baseline="0" dirty="0" smtClean="0"/>
              <a:t> choice questions</a:t>
            </a:r>
          </a:p>
          <a:p>
            <a:r>
              <a:rPr lang="en-US" baseline="0" dirty="0" smtClean="0"/>
              <a:t>	-- easy, well relatively easy to evaluate</a:t>
            </a:r>
          </a:p>
          <a:p>
            <a:r>
              <a:rPr lang="en-US" baseline="0" dirty="0" smtClean="0"/>
              <a:t>	-- explainable</a:t>
            </a:r>
          </a:p>
          <a:p>
            <a:endParaRPr lang="en-US" dirty="0" smtClean="0"/>
          </a:p>
          <a:p>
            <a:r>
              <a:rPr lang="en-US" dirty="0" smtClean="0"/>
              <a:t>Externally published standardized exams</a:t>
            </a:r>
            <a:r>
              <a:rPr lang="en-US" baseline="0" dirty="0" smtClean="0"/>
              <a:t> w/ increasing levels of sophistication in knowledge and reasoning. </a:t>
            </a:r>
          </a:p>
          <a:p>
            <a:endParaRPr lang="en-US" baseline="0" dirty="0" smtClean="0"/>
          </a:p>
          <a:p>
            <a:endParaRPr lang="en-US" baseline="0" dirty="0" smtClean="0"/>
          </a:p>
          <a:p>
            <a:r>
              <a:rPr lang="en-US" baseline="0" dirty="0" smtClean="0"/>
              <a:t>NY state regents exams.</a:t>
            </a:r>
          </a:p>
          <a:p>
            <a:endParaRPr lang="en-US" baseline="0" dirty="0" smtClean="0"/>
          </a:p>
          <a:p>
            <a:r>
              <a:rPr lang="en-US" baseline="0" dirty="0" smtClean="0"/>
              <a: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61</a:t>
            </a:fld>
            <a:endParaRPr lang="en-US"/>
          </a:p>
        </p:txBody>
      </p:sp>
    </p:spTree>
    <p:extLst>
      <p:ext uri="{BB962C8B-B14F-4D97-AF65-F5344CB8AC3E}">
        <p14:creationId xmlns:p14="http://schemas.microsoft.com/office/powerpoint/2010/main" val="9262001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what does it take to pass this exam?</a:t>
            </a:r>
          </a:p>
          <a:p>
            <a:endParaRPr lang="en-US" baseline="0" dirty="0" smtClean="0"/>
          </a:p>
          <a:p>
            <a:r>
              <a:rPr lang="en-US" baseline="0" dirty="0" smtClean="0"/>
              <a:t>	Diagram understanding.</a:t>
            </a:r>
          </a:p>
          <a:p>
            <a:r>
              <a:rPr lang="en-US" baseline="0" dirty="0" smtClean="0"/>
              <a:t>	</a:t>
            </a:r>
          </a:p>
          <a:p>
            <a:r>
              <a:rPr lang="en-US" baseline="0" dirty="0" smtClean="0"/>
              <a:t>	Simple taxonomic knowledge such as </a:t>
            </a:r>
            <a:r>
              <a:rPr lang="en-US" baseline="0" dirty="0" err="1" smtClean="0"/>
              <a:t>isa</a:t>
            </a:r>
            <a:r>
              <a:rPr lang="en-US" baseline="0" dirty="0" smtClean="0"/>
              <a:t>, definitions, </a:t>
            </a:r>
          </a:p>
          <a:p>
            <a:r>
              <a:rPr lang="en-US" baseline="0" dirty="0" smtClean="0"/>
              <a:t>	properties of object (ice is solid), </a:t>
            </a:r>
          </a:p>
          <a:p>
            <a:r>
              <a:rPr lang="en-US" baseline="0" dirty="0" smtClean="0"/>
              <a:t>	examples of situations (organism taking in nutrients),</a:t>
            </a:r>
          </a:p>
          <a:p>
            <a:r>
              <a:rPr lang="en-US" baseline="0" dirty="0" smtClean="0"/>
              <a:t>	Higher-order relations	</a:t>
            </a:r>
          </a:p>
          <a:p>
            <a:r>
              <a:rPr lang="en-US" baseline="0" dirty="0" smtClean="0"/>
              <a:t>		causality (gravity / causes / objects to fall to the ground), </a:t>
            </a:r>
          </a:p>
          <a:p>
            <a:r>
              <a:rPr lang="en-US" baseline="0" dirty="0" smtClean="0"/>
              <a:t>		function</a:t>
            </a:r>
          </a:p>
          <a:p>
            <a:r>
              <a:rPr lang="en-US" baseline="0" dirty="0" smtClean="0"/>
              <a:t>		requirements</a:t>
            </a:r>
          </a:p>
          <a:p>
            <a:r>
              <a:rPr lang="en-US" baseline="0" dirty="0" smtClean="0"/>
              <a:t>		enablement</a:t>
            </a:r>
          </a:p>
          <a:p>
            <a:r>
              <a:rPr lang="en-US" baseline="0" dirty="0" smtClean="0"/>
              <a:t>	process descriptions (sweat / moistens/ skin) (cool air/ against/ wet skin) cools (animal)</a:t>
            </a:r>
          </a:p>
          <a:p>
            <a:r>
              <a:rPr lang="en-US" baseline="0" dirty="0" smtClean="0"/>
              <a:t>	domain models (predator eats prey, predators go up, prey go down)</a:t>
            </a:r>
          </a:p>
          <a:p>
            <a:endParaRPr lang="en-US" baseline="0" dirty="0" smtClean="0"/>
          </a:p>
          <a:p>
            <a:endParaRPr lang="en-US" baseline="0" dirty="0" smtClean="0"/>
          </a:p>
          <a:p>
            <a:r>
              <a:rPr lang="en-US" baseline="0" dirty="0" smtClean="0"/>
              <a:t>	</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63</a:t>
            </a:fld>
            <a:endParaRPr lang="en-US"/>
          </a:p>
        </p:txBody>
      </p:sp>
    </p:spTree>
    <p:extLst>
      <p:ext uri="{BB962C8B-B14F-4D97-AF65-F5344CB8AC3E}">
        <p14:creationId xmlns:p14="http://schemas.microsoft.com/office/powerpoint/2010/main" val="37941486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colorful wagon wheel guides our knowledge extraction efforts.</a:t>
            </a:r>
          </a:p>
          <a:p>
            <a:endParaRPr lang="en-US" dirty="0" smtClean="0"/>
          </a:p>
          <a:p>
            <a:r>
              <a:rPr lang="en-US" dirty="0" smtClean="0"/>
              <a:t>We extract different types</a:t>
            </a:r>
            <a:r>
              <a:rPr lang="en-US" baseline="0" dirty="0" smtClean="0"/>
              <a:t> of knowledge from various sources. </a:t>
            </a:r>
          </a:p>
          <a:p>
            <a:endParaRPr lang="en-US" baseline="0" dirty="0" smtClean="0"/>
          </a:p>
          <a:p>
            <a:r>
              <a:rPr lang="en-US" baseline="0" dirty="0" smtClean="0"/>
              <a:t>I will show a few examples next.</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64</a:t>
            </a:fld>
            <a:endParaRPr lang="en-US"/>
          </a:p>
        </p:txBody>
      </p:sp>
    </p:spTree>
    <p:extLst>
      <p:ext uri="{BB962C8B-B14F-4D97-AF65-F5344CB8AC3E}">
        <p14:creationId xmlns:p14="http://schemas.microsoft.com/office/powerpoint/2010/main" val="14950987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a:t>
            </a:r>
            <a:r>
              <a:rPr lang="en-US" baseline="0" dirty="0" smtClean="0"/>
              <a:t> extract properties of objects and other simple facts we use an open </a:t>
            </a:r>
            <a:r>
              <a:rPr lang="en-US" baseline="0" dirty="0" err="1" smtClean="0"/>
              <a:t>ie</a:t>
            </a:r>
            <a:r>
              <a:rPr lang="en-US" baseline="0" dirty="0" smtClean="0"/>
              <a:t> extractor. </a:t>
            </a:r>
          </a:p>
          <a:p>
            <a:endParaRPr lang="en-US" baseline="0" dirty="0" smtClean="0"/>
          </a:p>
          <a:p>
            <a:r>
              <a:rPr lang="en-US" baseline="0" dirty="0" smtClean="0"/>
              <a:t>We obtain taxonomic relations such as instance class relationships from resources like WordNet (and other sources).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65</a:t>
            </a:fld>
            <a:endParaRPr lang="en-US"/>
          </a:p>
        </p:txBody>
      </p:sp>
    </p:spTree>
    <p:extLst>
      <p:ext uri="{BB962C8B-B14F-4D97-AF65-F5344CB8AC3E}">
        <p14:creationId xmlns:p14="http://schemas.microsoft.com/office/powerpoint/2010/main" val="1766165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identified a small</a:t>
            </a:r>
            <a:r>
              <a:rPr lang="en-US" baseline="0" dirty="0" smtClean="0"/>
              <a:t> set of general purpose relations such as purpose of an action, the effect of an action, function of entities etc. </a:t>
            </a:r>
          </a:p>
          <a:p>
            <a:endParaRPr lang="en-US" baseline="0" dirty="0" smtClean="0"/>
          </a:p>
          <a:p>
            <a:r>
              <a:rPr lang="en-US" baseline="0" dirty="0" smtClean="0"/>
              <a:t>We build extractors that target these specific relations. </a:t>
            </a:r>
          </a:p>
          <a:p>
            <a:endParaRPr lang="en-US" baseline="0" dirty="0" smtClean="0"/>
          </a:p>
          <a:p>
            <a:r>
              <a:rPr lang="en-US" baseline="0" dirty="0" smtClean="0"/>
              <a:t>We use the Barron’s study guide as our source text for these relations. </a:t>
            </a:r>
          </a:p>
          <a:p>
            <a:endParaRPr lang="en-US" baseline="0" dirty="0" smtClean="0"/>
          </a:p>
          <a:p>
            <a:r>
              <a:rPr lang="en-US" baseline="0" dirty="0" smtClean="0"/>
              <a:t>	Not flowery language that is often used in textbooks</a:t>
            </a:r>
          </a:p>
          <a:p>
            <a:r>
              <a:rPr lang="en-US" baseline="0" dirty="0" smtClean="0"/>
              <a:t>	Contains relevant information.</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66</a:t>
            </a:fld>
            <a:endParaRPr lang="en-US"/>
          </a:p>
        </p:txBody>
      </p:sp>
    </p:spTree>
    <p:extLst>
      <p:ext uri="{BB962C8B-B14F-4D97-AF65-F5344CB8AC3E}">
        <p14:creationId xmlns:p14="http://schemas.microsoft.com/office/powerpoint/2010/main" val="11340056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process</a:t>
            </a:r>
            <a:r>
              <a:rPr lang="en-US" baseline="0" dirty="0" smtClean="0"/>
              <a:t> definition sentences extracted from the web using a separate extractor that leverages regularities in definitional language.</a:t>
            </a:r>
          </a:p>
          <a:p>
            <a:endParaRPr lang="en-US" baseline="0" dirty="0" smtClean="0"/>
          </a:p>
          <a:p>
            <a:r>
              <a:rPr lang="en-US" baseline="0" dirty="0" smtClean="0"/>
              <a:t>Those are some examples of the types of knowledge we extract currently extract. </a:t>
            </a:r>
          </a:p>
          <a:p>
            <a:endParaRPr lang="en-US" baseline="0"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67</a:t>
            </a:fld>
            <a:endParaRPr lang="en-US"/>
          </a:p>
        </p:txBody>
      </p:sp>
    </p:spTree>
    <p:extLst>
      <p:ext uri="{BB962C8B-B14F-4D97-AF65-F5344CB8AC3E}">
        <p14:creationId xmlns:p14="http://schemas.microsoft.com/office/powerpoint/2010/main" val="7211771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various sources to extract different kinds of knowledge.</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69</a:t>
            </a:fld>
            <a:endParaRPr lang="en-US"/>
          </a:p>
        </p:txBody>
      </p:sp>
    </p:spTree>
    <p:extLst>
      <p:ext uri="{BB962C8B-B14F-4D97-AF65-F5344CB8AC3E}">
        <p14:creationId xmlns:p14="http://schemas.microsoft.com/office/powerpoint/2010/main" val="1495098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Another key motivation is the AI vision of achieving (if not exceeding) human-level performance on intelligence tasks. </a:t>
            </a:r>
          </a:p>
          <a:p>
            <a:endParaRPr lang="en-US" baseline="0" dirty="0" smtClean="0"/>
          </a:p>
          <a:p>
            <a:r>
              <a:rPr lang="en-US" baseline="0" dirty="0" smtClean="0"/>
              <a:t>If you are building a QA system that aims to pass 4</a:t>
            </a:r>
            <a:r>
              <a:rPr lang="en-US" baseline="30000" dirty="0" smtClean="0"/>
              <a:t>th</a:t>
            </a:r>
            <a:r>
              <a:rPr lang="en-US" baseline="0" dirty="0" smtClean="0"/>
              <a:t> grade exam, you will run into questions like these, retrieval and matching techniques </a:t>
            </a:r>
          </a:p>
          <a:p>
            <a:r>
              <a:rPr lang="en-US" baseline="0" dirty="0" smtClean="0"/>
              <a:t>alone aren’t adequate. </a:t>
            </a:r>
          </a:p>
          <a:p>
            <a:endParaRPr lang="en-US" baseline="0" dirty="0" smtClean="0"/>
          </a:p>
          <a:p>
            <a:r>
              <a:rPr lang="en-US" baseline="0" dirty="0" smtClean="0"/>
              <a:t>You need several forms of knowledge, especially in a form that can be used for inference. </a:t>
            </a:r>
          </a:p>
          <a:p>
            <a:endParaRPr lang="en-US" baseline="0" dirty="0" smtClean="0"/>
          </a:p>
          <a:p>
            <a:r>
              <a:rPr lang="en-US" baseline="0" dirty="0" smtClean="0"/>
              <a:t>Maybe I have convinced you that knowledge extraction is an useful pursuit.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A5064114-B1C6-474F-8E01-F603906379AF}" type="slidenum">
              <a:rPr lang="en-US" smtClean="0"/>
              <a:t>5</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70</a:t>
            </a:fld>
            <a:endParaRPr lang="en-US"/>
          </a:p>
        </p:txBody>
      </p:sp>
    </p:spTree>
    <p:extLst>
      <p:ext uri="{BB962C8B-B14F-4D97-AF65-F5344CB8AC3E}">
        <p14:creationId xmlns:p14="http://schemas.microsoft.com/office/powerpoint/2010/main" val="34836367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71</a:t>
            </a:fld>
            <a:endParaRPr lang="en-US"/>
          </a:p>
        </p:txBody>
      </p:sp>
    </p:spTree>
    <p:extLst>
      <p:ext uri="{BB962C8B-B14F-4D97-AF65-F5344CB8AC3E}">
        <p14:creationId xmlns:p14="http://schemas.microsoft.com/office/powerpoint/2010/main" val="34836367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72</a:t>
            </a:fld>
            <a:endParaRPr lang="en-US"/>
          </a:p>
        </p:txBody>
      </p:sp>
    </p:spTree>
    <p:extLst>
      <p:ext uri="{BB962C8B-B14F-4D97-AF65-F5344CB8AC3E}">
        <p14:creationId xmlns:p14="http://schemas.microsoft.com/office/powerpoint/2010/main" val="34836367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73</a:t>
            </a:fld>
            <a:endParaRPr lang="en-US"/>
          </a:p>
        </p:txBody>
      </p:sp>
    </p:spTree>
    <p:extLst>
      <p:ext uri="{BB962C8B-B14F-4D97-AF65-F5344CB8AC3E}">
        <p14:creationId xmlns:p14="http://schemas.microsoft.com/office/powerpoint/2010/main" val="34836367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74</a:t>
            </a:fld>
            <a:endParaRPr lang="en-US"/>
          </a:p>
        </p:txBody>
      </p:sp>
    </p:spTree>
    <p:extLst>
      <p:ext uri="{BB962C8B-B14F-4D97-AF65-F5344CB8AC3E}">
        <p14:creationId xmlns:p14="http://schemas.microsoft.com/office/powerpoint/2010/main" val="322844680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75</a:t>
            </a:fld>
            <a:endParaRPr lang="en-US"/>
          </a:p>
        </p:txBody>
      </p:sp>
    </p:spTree>
    <p:extLst>
      <p:ext uri="{BB962C8B-B14F-4D97-AF65-F5344CB8AC3E}">
        <p14:creationId xmlns:p14="http://schemas.microsoft.com/office/powerpoint/2010/main" val="322844680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76</a:t>
            </a:fld>
            <a:endParaRPr lang="en-US"/>
          </a:p>
        </p:txBody>
      </p:sp>
    </p:spTree>
    <p:extLst>
      <p:ext uri="{BB962C8B-B14F-4D97-AF65-F5344CB8AC3E}">
        <p14:creationId xmlns:p14="http://schemas.microsoft.com/office/powerpoint/2010/main" val="322844680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77</a:t>
            </a:fld>
            <a:endParaRPr lang="en-US"/>
          </a:p>
        </p:txBody>
      </p:sp>
    </p:spTree>
    <p:extLst>
      <p:ext uri="{BB962C8B-B14F-4D97-AF65-F5344CB8AC3E}">
        <p14:creationId xmlns:p14="http://schemas.microsoft.com/office/powerpoint/2010/main" val="322844680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a</a:t>
            </a:r>
            <a:r>
              <a:rPr lang="en-US" baseline="0" dirty="0" smtClean="0"/>
              <a:t> static IR system design, the ways of representing a query and the algorithm used to score documents are chosen a-priori based on their performance on a training set. Q* and M* are the best-on-train alternatives.</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84</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a:t>
            </a:r>
            <a:r>
              <a:rPr lang="en-US" baseline="0" dirty="0" smtClean="0"/>
              <a:t> main premise behind this thesis is that selecting the best alternative for each query is better than using a fixed selection.</a:t>
            </a:r>
          </a:p>
          <a:p>
            <a:endParaRPr lang="en-US" baseline="0" dirty="0" smtClean="0"/>
          </a:p>
          <a:p>
            <a:r>
              <a:rPr lang="en-US" baseline="0" dirty="0" smtClean="0"/>
              <a:t>Therefore, the main goal of this thesis is to enable query-dependent selection using estimated effectiveness.</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n this talk I am going to talk about three projects that broadly relate to knowledge extraction. </a:t>
            </a:r>
          </a:p>
          <a:p>
            <a:endParaRPr lang="en-US" baseline="0" dirty="0" smtClean="0"/>
          </a:p>
          <a:p>
            <a:pPr marL="228600" indent="-228600">
              <a:buAutoNum type="arabicPeriod"/>
            </a:pPr>
            <a:r>
              <a:rPr lang="en-US" baseline="0" dirty="0" smtClean="0"/>
              <a:t>Extracting knowledge about events to serve as models of open-domain events. </a:t>
            </a:r>
          </a:p>
          <a:p>
            <a:pPr marL="228600" indent="-228600">
              <a:buAutoNum type="arabicPeriod"/>
            </a:pPr>
            <a:r>
              <a:rPr lang="en-US" baseline="0" dirty="0" smtClean="0"/>
              <a:t>Extracting knowledge about entities to automatically generate </a:t>
            </a:r>
            <a:r>
              <a:rPr lang="en-US" baseline="0" dirty="0" err="1" smtClean="0"/>
              <a:t>wikipedia</a:t>
            </a:r>
            <a:r>
              <a:rPr lang="en-US" baseline="0" dirty="0" smtClean="0"/>
              <a:t>-like pages.</a:t>
            </a:r>
          </a:p>
          <a:p>
            <a:pPr marL="228600" indent="-228600">
              <a:buAutoNum type="arabicPeriod"/>
            </a:pPr>
            <a:r>
              <a:rPr lang="en-US" baseline="0" dirty="0" smtClean="0"/>
              <a:t>Extracting and reasoning with knowledge for answering grade science exams.</a:t>
            </a:r>
          </a:p>
          <a:p>
            <a:pPr marL="228600" indent="-228600">
              <a:buAutoNum type="arabicPeriod"/>
            </a:pPr>
            <a:endParaRPr lang="en-US" baseline="0" dirty="0" smtClean="0"/>
          </a:p>
          <a:p>
            <a:pPr marL="0" indent="0">
              <a:buNone/>
            </a:pPr>
            <a:r>
              <a:rPr lang="en-US" baseline="0" dirty="0" smtClean="0"/>
              <a:t>I will spend most time on event schemas, a little bit of time on topic pages and I would like to mention on-going work in 3 and conclude with future directions.</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a:t>
            </a:fld>
            <a:endParaRPr lang="en-US"/>
          </a:p>
        </p:txBody>
      </p:sp>
    </p:spTree>
    <p:extLst>
      <p:ext uri="{BB962C8B-B14F-4D97-AF65-F5344CB8AC3E}">
        <p14:creationId xmlns:p14="http://schemas.microsoft.com/office/powerpoint/2010/main" val="423750414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Instead,</a:t>
            </a:r>
            <a:r>
              <a:rPr lang="en-US" baseline="0" dirty="0" smtClean="0"/>
              <a:t> we consider using multiple ways of representing a query and generating multiple result sets one corresponding to each representation and then deciding when representation to use. </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86</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Similarly,</a:t>
            </a:r>
            <a:r>
              <a:rPr lang="en-US" baseline="0" dirty="0" smtClean="0"/>
              <a:t> we can imagine having multiple ranking algorithms each of which produce different </a:t>
            </a:r>
            <a:r>
              <a:rPr lang="en-US" baseline="0" smtClean="0"/>
              <a:t>result sets </a:t>
            </a:r>
            <a:r>
              <a:rPr lang="en-US" baseline="0" dirty="0" smtClean="0"/>
              <a:t>for the same query and now we use </a:t>
            </a:r>
            <a:r>
              <a:rPr lang="en-US" baseline="0" dirty="0" err="1" smtClean="0"/>
              <a:t>qds</a:t>
            </a:r>
            <a:r>
              <a:rPr lang="en-US" baseline="0" dirty="0" smtClean="0"/>
              <a:t> to select the best result set. </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87</a:t>
            </a:fld>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a:t>
            </a:r>
            <a:r>
              <a:rPr lang="en-US" baseline="0" dirty="0" smtClean="0"/>
              <a:t> is our approach for performing </a:t>
            </a:r>
            <a:r>
              <a:rPr lang="en-US" baseline="0" dirty="0" err="1" smtClean="0"/>
              <a:t>qds</a:t>
            </a:r>
            <a:r>
              <a:rPr lang="en-US" baseline="0" dirty="0" smtClean="0"/>
              <a:t>? We simply extract features of the result set and the query when appropriate and use a learning formulation that assigns scores to these result sets based on their effectiveness. These estimated effectiveness scores are then used to either select one particular result set or to combine multiple result sets.</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88</a:t>
            </a:fld>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Here</a:t>
            </a:r>
            <a:r>
              <a:rPr lang="en-US" baseline="0" dirty="0" smtClean="0"/>
              <a:t> we quickly mention the main questions we focused in this thesis and summarize the main results for </a:t>
            </a:r>
            <a:r>
              <a:rPr lang="en-US" b="1" baseline="0" dirty="0" smtClean="0"/>
              <a:t>query-dependent selection for two applications in web search.</a:t>
            </a:r>
          </a:p>
          <a:p>
            <a:endParaRPr lang="en-US" baseline="0" dirty="0" smtClean="0"/>
          </a:p>
          <a:p>
            <a:r>
              <a:rPr lang="en-US" baseline="0" dirty="0" smtClean="0"/>
              <a:t>The </a:t>
            </a:r>
            <a:r>
              <a:rPr lang="en-US" b="1" baseline="0" dirty="0" smtClean="0"/>
              <a:t>main question is how to estimate </a:t>
            </a:r>
            <a:r>
              <a:rPr lang="en-US" baseline="0" dirty="0" smtClean="0"/>
              <a:t>effectiveness. </a:t>
            </a:r>
          </a:p>
          <a:p>
            <a:r>
              <a:rPr lang="en-US" baseline="0" dirty="0" smtClean="0"/>
              <a:t>Our </a:t>
            </a:r>
            <a:r>
              <a:rPr lang="en-US" b="1" baseline="0" dirty="0" smtClean="0"/>
              <a:t>approach is to use retrieval-based features</a:t>
            </a:r>
            <a:r>
              <a:rPr lang="en-US" baseline="0" dirty="0" smtClean="0"/>
              <a:t>. </a:t>
            </a:r>
          </a:p>
          <a:p>
            <a:r>
              <a:rPr lang="en-US" baseline="0" dirty="0" smtClean="0"/>
              <a:t> </a:t>
            </a:r>
            <a:r>
              <a:rPr lang="en-US" b="0" baseline="0" dirty="0" smtClean="0"/>
              <a:t>We see a</a:t>
            </a:r>
            <a:r>
              <a:rPr lang="en-US" b="1" baseline="0" dirty="0" smtClean="0"/>
              <a:t> strong correlation with DCG@5 and moderate with NDCG@5</a:t>
            </a:r>
            <a:r>
              <a:rPr lang="en-US" baseline="0" dirty="0" smtClean="0"/>
              <a:t>. </a:t>
            </a:r>
          </a:p>
          <a:p>
            <a:r>
              <a:rPr lang="en-US" baseline="0" dirty="0" smtClean="0"/>
              <a:t>Given some estimators of effectiveness, the next question we consider,</a:t>
            </a:r>
          </a:p>
          <a:p>
            <a:r>
              <a:rPr lang="en-US" baseline="0" dirty="0" smtClean="0"/>
              <a:t> </a:t>
            </a:r>
            <a:r>
              <a:rPr lang="en-US" b="1" baseline="0" dirty="0" smtClean="0"/>
              <a:t>is how do we select the alternatives. </a:t>
            </a:r>
          </a:p>
          <a:p>
            <a:r>
              <a:rPr lang="en-US" baseline="0" dirty="0" smtClean="0"/>
              <a:t>We focus on modeling </a:t>
            </a:r>
            <a:r>
              <a:rPr lang="en-US" b="1" baseline="0" dirty="0" smtClean="0"/>
              <a:t>improvements with respect to a baseline. </a:t>
            </a:r>
          </a:p>
          <a:p>
            <a:r>
              <a:rPr lang="en-US" baseline="0" dirty="0" smtClean="0"/>
              <a:t>We see </a:t>
            </a:r>
            <a:r>
              <a:rPr lang="en-US" b="1" baseline="0" dirty="0" smtClean="0"/>
              <a:t>a 4% and 3.75% improvement for two applications </a:t>
            </a:r>
            <a:r>
              <a:rPr lang="en-US" baseline="0" dirty="0" smtClean="0"/>
              <a:t>in query reduction and ranker selection respectively, along with some improvements for fusion as well. </a:t>
            </a:r>
          </a:p>
          <a:p>
            <a:r>
              <a:rPr lang="en-US" baseline="0" dirty="0" smtClean="0"/>
              <a:t>The </a:t>
            </a:r>
            <a:r>
              <a:rPr lang="en-US" b="1" baseline="0" dirty="0" smtClean="0"/>
              <a:t>gains although modest on average </a:t>
            </a:r>
            <a:r>
              <a:rPr lang="en-US" baseline="0" dirty="0" smtClean="0"/>
              <a:t>are actually </a:t>
            </a:r>
          </a:p>
          <a:p>
            <a:r>
              <a:rPr lang="en-US" b="1" baseline="0" dirty="0" smtClean="0"/>
              <a:t>substantial when considering the subset</a:t>
            </a:r>
            <a:r>
              <a:rPr lang="en-US" baseline="0" dirty="0" smtClean="0"/>
              <a:t> on which they achieve this impact. </a:t>
            </a:r>
          </a:p>
          <a:p>
            <a:r>
              <a:rPr lang="en-US" baseline="0" dirty="0" smtClean="0"/>
              <a:t>Our results also show that </a:t>
            </a:r>
          </a:p>
          <a:p>
            <a:r>
              <a:rPr lang="en-US" b="1" baseline="0" dirty="0" err="1" smtClean="0"/>
              <a:t>rel.eff</a:t>
            </a:r>
            <a:r>
              <a:rPr lang="en-US" b="1" baseline="0" dirty="0" smtClean="0"/>
              <a:t> is better than independent</a:t>
            </a:r>
            <a:r>
              <a:rPr lang="en-US" baseline="0" dirty="0" smtClean="0"/>
              <a:t> when using the features we develop.</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89</a:t>
            </a:fld>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studied problem. </a:t>
            </a:r>
          </a:p>
          <a:p>
            <a:endParaRPr lang="en-US" dirty="0" smtClean="0"/>
          </a:p>
          <a:p>
            <a:r>
              <a:rPr lang="en-US" dirty="0" smtClean="0"/>
              <a:t>Several successful systems and products exist.	</a:t>
            </a:r>
          </a:p>
          <a:p>
            <a:endParaRPr lang="en-US" dirty="0" smtClean="0"/>
          </a:p>
          <a:p>
            <a:r>
              <a:rPr lang="en-US" dirty="0" smtClean="0"/>
              <a:t>Mostly supervised methods. </a:t>
            </a:r>
          </a:p>
          <a:p>
            <a:endParaRPr lang="en-US" dirty="0"/>
          </a:p>
        </p:txBody>
      </p:sp>
      <p:sp>
        <p:nvSpPr>
          <p:cNvPr id="4" name="Slide Number Placeholder 3"/>
          <p:cNvSpPr>
            <a:spLocks noGrp="1"/>
          </p:cNvSpPr>
          <p:nvPr>
            <p:ph type="sldNum" sz="quarter" idx="10"/>
          </p:nvPr>
        </p:nvSpPr>
        <p:spPr/>
        <p:txBody>
          <a:bodyPr/>
          <a:lstStyle/>
          <a:p>
            <a:fld id="{A5064114-B1C6-474F-8E01-F603906379AF}" type="slidenum">
              <a:rPr lang="en-US" smtClean="0"/>
              <a:t>92</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a:t>
            </a:r>
            <a:r>
              <a:rPr lang="en-US" baseline="0" dirty="0" smtClean="0"/>
              <a:t> choice questions</a:t>
            </a:r>
          </a:p>
          <a:p>
            <a:r>
              <a:rPr lang="en-US" baseline="0" dirty="0" smtClean="0"/>
              <a:t>	-- easy, well relatively easy to evaluate</a:t>
            </a:r>
          </a:p>
          <a:p>
            <a:r>
              <a:rPr lang="en-US" baseline="0" dirty="0" smtClean="0"/>
              <a:t>	-- explainable</a:t>
            </a:r>
          </a:p>
          <a:p>
            <a:endParaRPr lang="en-US" dirty="0" smtClean="0"/>
          </a:p>
          <a:p>
            <a:r>
              <a:rPr lang="en-US" dirty="0" smtClean="0"/>
              <a:t>Externally published standardized exams</a:t>
            </a:r>
            <a:r>
              <a:rPr lang="en-US" baseline="0" dirty="0" smtClean="0"/>
              <a:t> w/ increasing levels of sophistication in knowledge and reasoning. </a:t>
            </a:r>
          </a:p>
          <a:p>
            <a:endParaRPr lang="en-US" baseline="0" dirty="0" smtClean="0"/>
          </a:p>
          <a:p>
            <a:endParaRPr lang="en-US" baseline="0" dirty="0" smtClean="0"/>
          </a:p>
          <a:p>
            <a:r>
              <a:rPr lang="en-US" baseline="0" dirty="0" smtClean="0"/>
              <a:t>NY state regents exams.</a:t>
            </a:r>
          </a:p>
          <a:p>
            <a:endParaRPr lang="en-US" baseline="0" dirty="0" smtClean="0"/>
          </a:p>
          <a:p>
            <a:r>
              <a:rPr lang="en-US" baseline="0" dirty="0" smtClean="0"/>
              <a: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94</a:t>
            </a:fld>
            <a:endParaRPr lang="en-US"/>
          </a:p>
        </p:txBody>
      </p:sp>
    </p:spTree>
    <p:extLst>
      <p:ext uri="{BB962C8B-B14F-4D97-AF65-F5344CB8AC3E}">
        <p14:creationId xmlns:p14="http://schemas.microsoft.com/office/powerpoint/2010/main" val="926200178"/>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Chambers and Jurafsky in</a:t>
            </a:r>
            <a:r>
              <a:rPr lang="en-US" baseline="0" dirty="0" smtClean="0"/>
              <a:t> their seminal work showed an automatic method. </a:t>
            </a:r>
          </a:p>
          <a:p>
            <a:endParaRPr lang="en-US" baseline="0" dirty="0" smtClean="0"/>
          </a:p>
          <a:p>
            <a:r>
              <a:rPr lang="en-US" baseline="0" dirty="0" smtClean="0"/>
              <a:t>Chambers</a:t>
            </a:r>
          </a:p>
          <a:p>
            <a:endParaRPr lang="en-US" baseline="0" dirty="0" smtClean="0"/>
          </a:p>
          <a:p>
            <a:r>
              <a:rPr lang="en-US" baseline="0" dirty="0" smtClean="0"/>
              <a:t>and one other recent work has followed up with probabilistic induction</a:t>
            </a:r>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95</a:t>
            </a:fld>
            <a:endParaRPr lang="en-US"/>
          </a:p>
        </p:txBody>
      </p:sp>
    </p:spTree>
    <p:extLst>
      <p:ext uri="{BB962C8B-B14F-4D97-AF65-F5344CB8AC3E}">
        <p14:creationId xmlns:p14="http://schemas.microsoft.com/office/powerpoint/2010/main" val="1271303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first part</a:t>
            </a:r>
            <a:r>
              <a:rPr lang="en-US" baseline="0" dirty="0" smtClean="0"/>
              <a:t> I am going to talk about joint work with Stephen Soderland, Mausam and Oren Etzioni.</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a:t>
            </a:fld>
            <a:endParaRPr lang="en-US"/>
          </a:p>
        </p:txBody>
      </p:sp>
    </p:spTree>
    <p:extLst>
      <p:ext uri="{BB962C8B-B14F-4D97-AF65-F5344CB8AC3E}">
        <p14:creationId xmlns:p14="http://schemas.microsoft.com/office/powerpoint/2010/main" val="2065478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Getting</a:t>
            </a:r>
            <a:r>
              <a:rPr lang="en-US" baseline="0" dirty="0" smtClean="0"/>
              <a:t> back to the use case…</a:t>
            </a:r>
          </a:p>
          <a:p>
            <a:endParaRPr lang="en-US" baseline="0" dirty="0" smtClean="0"/>
          </a:p>
          <a:p>
            <a:r>
              <a:rPr lang="en-US" baseline="0" dirty="0" smtClean="0"/>
              <a:t>We are looking to find information about players suspended for drug use.</a:t>
            </a:r>
          </a:p>
          <a:p>
            <a:endParaRPr lang="en-US" baseline="0" dirty="0" smtClean="0"/>
          </a:p>
          <a:p>
            <a:r>
              <a:rPr lang="en-US" baseline="0" dirty="0" smtClean="0"/>
              <a:t>We get a bunch of web pages from a search engine. About 37000 for this one.</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9</a:t>
            </a:fld>
            <a:endParaRPr lang="en-US"/>
          </a:p>
        </p:txBody>
      </p:sp>
    </p:spTree>
    <p:extLst>
      <p:ext uri="{BB962C8B-B14F-4D97-AF65-F5344CB8AC3E}">
        <p14:creationId xmlns:p14="http://schemas.microsoft.com/office/powerpoint/2010/main" val="1914873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inspect</a:t>
            </a:r>
            <a:r>
              <a:rPr lang="en-US" baseline="0" dirty="0" smtClean="0"/>
              <a:t> one document here. </a:t>
            </a:r>
          </a:p>
          <a:p>
            <a:endParaRPr lang="en-US" baseline="0" dirty="0" smtClean="0"/>
          </a:p>
          <a:p>
            <a:r>
              <a:rPr lang="en-US" baseline="0" dirty="0" smtClean="0"/>
              <a:t>This document is about Manny Ramirez suspended for using </a:t>
            </a:r>
            <a:r>
              <a:rPr lang="en-US" baseline="0" dirty="0" err="1" smtClean="0"/>
              <a:t>hCG</a:t>
            </a:r>
            <a:r>
              <a:rPr lang="en-US" baseline="0" dirty="0" smtClean="0"/>
              <a:t> and having high levels of artificially generated testosterone.</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10</a:t>
            </a:fld>
            <a:endParaRPr lang="en-US"/>
          </a:p>
        </p:txBody>
      </p:sp>
    </p:spTree>
    <p:extLst>
      <p:ext uri="{BB962C8B-B14F-4D97-AF65-F5344CB8AC3E}">
        <p14:creationId xmlns:p14="http://schemas.microsoft.com/office/powerpoint/2010/main" val="519204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inspect what current information extraction systems can give</a:t>
            </a:r>
            <a:r>
              <a:rPr lang="en-US" baseline="0" dirty="0" smtClean="0"/>
              <a:t> us. </a:t>
            </a:r>
            <a:endParaRPr lang="en-US" dirty="0" smtClean="0"/>
          </a:p>
          <a:p>
            <a:endParaRPr lang="en-US" dirty="0" smtClean="0"/>
          </a:p>
          <a:p>
            <a:r>
              <a:rPr lang="en-US" dirty="0" smtClean="0"/>
              <a:t>Entity</a:t>
            </a:r>
            <a:r>
              <a:rPr lang="en-US" baseline="0" dirty="0" smtClean="0"/>
              <a:t> extraction systems are typically the first stage in an IE system, where you can identify named entities in the document. </a:t>
            </a:r>
          </a:p>
          <a:p>
            <a:endParaRPr lang="en-US" baseline="0" dirty="0" smtClean="0"/>
          </a:p>
          <a:p>
            <a:r>
              <a:rPr lang="en-US" baseline="0" dirty="0" smtClean="0"/>
              <a:t>Not terribly useful by themselves. We need relationships between entities to capture useful information. </a:t>
            </a:r>
            <a:endParaRPr lang="en-US" dirty="0" smtClean="0"/>
          </a:p>
        </p:txBody>
      </p:sp>
      <p:sp>
        <p:nvSpPr>
          <p:cNvPr id="4" name="Slide Number Placeholder 3"/>
          <p:cNvSpPr>
            <a:spLocks noGrp="1"/>
          </p:cNvSpPr>
          <p:nvPr>
            <p:ph type="sldNum" sz="quarter" idx="10"/>
          </p:nvPr>
        </p:nvSpPr>
        <p:spPr/>
        <p:txBody>
          <a:bodyPr/>
          <a:lstStyle/>
          <a:p>
            <a:fld id="{A5064114-B1C6-474F-8E01-F603906379AF}" type="slidenum">
              <a:rPr lang="en-US" smtClean="0"/>
              <a:t>11</a:t>
            </a:fld>
            <a:endParaRPr lang="en-US"/>
          </a:p>
        </p:txBody>
      </p:sp>
    </p:spTree>
    <p:extLst>
      <p:ext uri="{BB962C8B-B14F-4D97-AF65-F5344CB8AC3E}">
        <p14:creationId xmlns:p14="http://schemas.microsoft.com/office/powerpoint/2010/main" val="445726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371600"/>
            <a:ext cx="7848600" cy="1927225"/>
          </a:xfrm>
        </p:spPr>
        <p:txBody>
          <a:bodyPr anchor="b">
            <a:noAutofit/>
          </a:bodyPr>
          <a:lstStyle>
            <a:lvl1pPr>
              <a:defRPr sz="3200" cap="none" baseline="0">
                <a:latin typeface="+mn-lt"/>
              </a:defRPr>
            </a:lvl1pPr>
          </a:lstStyle>
          <a:p>
            <a:r>
              <a:rPr lang="en-US" dirty="0" smtClean="0"/>
              <a:t>Click to Edit Title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6" name="Footer Placeholder 5"/>
          <p:cNvSpPr>
            <a:spLocks noGrp="1"/>
          </p:cNvSpPr>
          <p:nvPr>
            <p:ph type="ftr" sz="quarter" idx="11"/>
          </p:nvPr>
        </p:nvSpPr>
        <p:spPr>
          <a:xfrm>
            <a:off x="3429000" y="18288"/>
            <a:ext cx="4114800" cy="32918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8" name="Footer Placeholder 7"/>
          <p:cNvSpPr>
            <a:spLocks noGrp="1"/>
          </p:cNvSpPr>
          <p:nvPr>
            <p:ph type="ftr" sz="quarter" idx="11"/>
          </p:nvPr>
        </p:nvSpPr>
        <p:spPr>
          <a:xfrm>
            <a:off x="3429000" y="18288"/>
            <a:ext cx="4114800" cy="329184"/>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7E52919B-1153-3747-8AB7-BB32B936B448}"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4" name="Footer Placeholder 3"/>
          <p:cNvSpPr>
            <a:spLocks noGrp="1"/>
          </p:cNvSpPr>
          <p:nvPr>
            <p:ph type="ftr" sz="quarter" idx="11"/>
          </p:nvPr>
        </p:nvSpPr>
        <p:spPr>
          <a:xfrm>
            <a:off x="3429000" y="18288"/>
            <a:ext cx="4114800" cy="329184"/>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3" name="Footer Placeholder 2"/>
          <p:cNvSpPr>
            <a:spLocks noGrp="1"/>
          </p:cNvSpPr>
          <p:nvPr>
            <p:ph type="ftr" sz="quarter" idx="11"/>
          </p:nvPr>
        </p:nvSpPr>
        <p:spPr>
          <a:xfrm>
            <a:off x="3429000" y="18288"/>
            <a:ext cx="4114800" cy="329184"/>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6" name="Footer Placeholder 5"/>
          <p:cNvSpPr>
            <a:spLocks noGrp="1"/>
          </p:cNvSpPr>
          <p:nvPr>
            <p:ph type="ftr" sz="quarter" idx="11"/>
          </p:nvPr>
        </p:nvSpPr>
        <p:spPr>
          <a:xfrm>
            <a:off x="3429000" y="18288"/>
            <a:ext cx="4114800" cy="32918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E52919B-1153-3747-8AB7-BB32B936B448}"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6" name="Footer Placeholder 5"/>
          <p:cNvSpPr>
            <a:spLocks noGrp="1"/>
          </p:cNvSpPr>
          <p:nvPr>
            <p:ph type="ftr" sz="quarter" idx="11"/>
          </p:nvPr>
        </p:nvSpPr>
        <p:spPr>
          <a:xfrm>
            <a:off x="3429000" y="18288"/>
            <a:ext cx="4114800" cy="32918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9071" y="16520"/>
            <a:ext cx="8505911"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39071" y="1157153"/>
            <a:ext cx="8505911" cy="501597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4"/>
          </p:nvPr>
        </p:nvSpPr>
        <p:spPr>
          <a:xfrm>
            <a:off x="8564422" y="6501542"/>
            <a:ext cx="535823" cy="329184"/>
          </a:xfrm>
          <a:prstGeom prst="rect">
            <a:avLst/>
          </a:prstGeom>
        </p:spPr>
        <p:txBody>
          <a:bodyPr vert="horz" lIns="91440" tIns="45720" rIns="91440" bIns="45720" rtlCol="0" anchor="ctr"/>
          <a:lstStyle>
            <a:lvl1pPr algn="r">
              <a:defRPr sz="1400" b="1">
                <a:solidFill>
                  <a:schemeClr val="tx1">
                    <a:lumMod val="50000"/>
                    <a:lumOff val="50000"/>
                  </a:schemeClr>
                </a:solidFill>
              </a:defRPr>
            </a:lvl1pPr>
          </a:lstStyle>
          <a:p>
            <a:fld id="{7E52919B-1153-3747-8AB7-BB32B936B448}"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spcBef>
          <a:spcPct val="0"/>
        </a:spcBef>
        <a:buNone/>
        <a:defRPr sz="4000" kern="1200" spc="-100" baseline="0">
          <a:solidFill>
            <a:schemeClr val="tx1">
              <a:lumMod val="50000"/>
              <a:lumOff val="50000"/>
            </a:schemeClr>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20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20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20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chart" Target="../charts/char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9.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5.png"/><Relationship Id="rId6" Type="http://schemas.openxmlformats.org/officeDocument/2006/relationships/image" Target="../media/image23.png"/><Relationship Id="rId7" Type="http://schemas.openxmlformats.org/officeDocument/2006/relationships/image" Target="../media/image24.png"/><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5.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5.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3.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64.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6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5.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5.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5.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5.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chart" Target="../charts/char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5.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 Id="rId3" Type="http://schemas.openxmlformats.org/officeDocument/2006/relationships/image" Target="../media/image5.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 Id="rId3" Type="http://schemas.openxmlformats.org/officeDocument/2006/relationships/image" Target="../media/image5.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 Id="rId3" Type="http://schemas.openxmlformats.org/officeDocument/2006/relationships/image" Target="../media/image5.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48.xml"/><Relationship Id="rId4" Type="http://schemas.openxmlformats.org/officeDocument/2006/relationships/image" Target="../media/image27.png"/><Relationship Id="rId5" Type="http://schemas.openxmlformats.org/officeDocument/2006/relationships/image" Target="../media/image28.png"/><Relationship Id="rId1" Type="http://schemas.openxmlformats.org/officeDocument/2006/relationships/tags" Target="../tags/tag1.xml"/><Relationship Id="rId2"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86.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2.xml"/><Relationship Id="rId3" Type="http://schemas.openxmlformats.org/officeDocument/2006/relationships/notesSlide" Target="../notesSlides/notesSlide50.xml"/></Relationships>
</file>

<file path=ppt/slides/_rels/slide87.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Layout" Target="../slideLayouts/slideLayout2.xml"/><Relationship Id="rId3" Type="http://schemas.openxmlformats.org/officeDocument/2006/relationships/notesSlide" Target="../notesSlides/notesSlide51.xml"/></Relationships>
</file>

<file path=ppt/slides/_rels/slide88.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Layout" Target="../slideLayouts/slideLayout2.xml"/><Relationship Id="rId3" Type="http://schemas.openxmlformats.org/officeDocument/2006/relationships/notesSlide" Target="../notesSlides/notesSlide5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 Id="rId3" Type="http://schemas.openxmlformats.org/officeDocument/2006/relationships/image" Target="../media/image5.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Open-domain Knowledge Extraction</a:t>
            </a:r>
            <a:endParaRPr lang="en-US" dirty="0"/>
          </a:p>
        </p:txBody>
      </p:sp>
      <p:sp>
        <p:nvSpPr>
          <p:cNvPr id="3" name="Subtitle 2"/>
          <p:cNvSpPr>
            <a:spLocks noGrp="1"/>
          </p:cNvSpPr>
          <p:nvPr>
            <p:ph type="subTitle" idx="1"/>
          </p:nvPr>
        </p:nvSpPr>
        <p:spPr/>
        <p:txBody>
          <a:bodyPr/>
          <a:lstStyle/>
          <a:p>
            <a:r>
              <a:rPr lang="en-US" dirty="0" smtClean="0"/>
              <a:t>Niranjan Balasubramanian</a:t>
            </a:r>
          </a:p>
          <a:p>
            <a:r>
              <a:rPr lang="en-US" dirty="0" smtClean="0"/>
              <a:t>University of Washington</a:t>
            </a:r>
          </a:p>
          <a:p>
            <a:endParaRPr lang="en-US" dirty="0" smtClean="0"/>
          </a:p>
          <a:p>
            <a:endParaRPr lang="en-US" dirty="0"/>
          </a:p>
        </p:txBody>
      </p:sp>
    </p:spTree>
    <p:extLst>
      <p:ext uri="{BB962C8B-B14F-4D97-AF65-F5344CB8AC3E}">
        <p14:creationId xmlns:p14="http://schemas.microsoft.com/office/powerpoint/2010/main" val="333824100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339071" y="2955039"/>
            <a:ext cx="8505911" cy="3970317"/>
          </a:xfrm>
          <a:prstGeom prst="rect">
            <a:avLst/>
          </a:prstGeom>
          <a:noFill/>
          <a:ln>
            <a:solidFill>
              <a:srgbClr val="3366FF"/>
            </a:solidFill>
          </a:ln>
        </p:spPr>
        <p:txBody>
          <a:bodyPr wrap="square" rtlCol="0">
            <a:spAutoFit/>
          </a:bodyPr>
          <a:lstStyle/>
          <a:p>
            <a:pPr algn="just"/>
            <a:r>
              <a:rPr lang="en-US" sz="1200" dirty="0"/>
              <a:t> Manny Ramirez joined a growing lineup of All-Stars linked to drugs Thursday, with the dreadlocked slugger banished for 50 games by a sport that cannot shake free from scandal.</a:t>
            </a:r>
          </a:p>
          <a:p>
            <a:pPr algn="just"/>
            <a:endParaRPr lang="en-US" sz="1200" dirty="0"/>
          </a:p>
          <a:p>
            <a:pPr algn="just"/>
            <a:r>
              <a:rPr lang="en-US" sz="1200" dirty="0"/>
              <a:t>The Los Angeles Dodgers star said he did not take steroids and was prescribed medication by a doctor that contained a banned substance.</a:t>
            </a:r>
          </a:p>
          <a:p>
            <a:pPr algn="just"/>
            <a:endParaRPr lang="en-US" sz="1200" dirty="0"/>
          </a:p>
          <a:p>
            <a:pPr algn="just"/>
            <a:r>
              <a:rPr lang="en-US" sz="1200" dirty="0"/>
              <a:t>"It's a dark day for baseball and certainly for this organization," Dodgers general manager Ned Colletti told reporters on the field at Dodger Stadium. "This organization will never condone anything that isn't clean."</a:t>
            </a:r>
          </a:p>
          <a:p>
            <a:pPr algn="just"/>
            <a:endParaRPr lang="en-US" sz="1200" dirty="0"/>
          </a:p>
          <a:p>
            <a:pPr algn="just"/>
            <a:r>
              <a:rPr lang="en-US" sz="1200" dirty="0"/>
              <a:t>The commissioner's office didn't announce the specific violation by the 36-year-old outfielder, who apologized to the Dodgers and fans for "this whole situation."</a:t>
            </a:r>
          </a:p>
          <a:p>
            <a:pPr algn="just"/>
            <a:endParaRPr lang="en-US" sz="1200" dirty="0"/>
          </a:p>
          <a:p>
            <a:pPr algn="just"/>
            <a:r>
              <a:rPr lang="en-US" sz="1200" dirty="0"/>
              <a:t>However, testing by Major League Baseball showed that Ramirez had testosterone in his body that was not natural and came from an artificial source, two people with knowledge of the case told ESPN's Mark Fainaru-Wada and T.J. Quinn. The sources said that in addition to the artificial testosterone, Ramirez was identified as using the female fertility drug human chorionic gonadotropin, or </a:t>
            </a:r>
            <a:r>
              <a:rPr lang="en-US" sz="1200" dirty="0" err="1"/>
              <a:t>hCG</a:t>
            </a:r>
            <a:r>
              <a:rPr lang="en-US" sz="1200" dirty="0"/>
              <a:t>.</a:t>
            </a:r>
          </a:p>
          <a:p>
            <a:pPr algn="just"/>
            <a:endParaRPr lang="en-US" sz="1200" dirty="0"/>
          </a:p>
          <a:p>
            <a:pPr algn="just"/>
            <a:r>
              <a:rPr lang="en-US" sz="1200" dirty="0"/>
              <a:t>The sources said Ramirez was suspended for using </a:t>
            </a:r>
            <a:r>
              <a:rPr lang="en-US" sz="1200" dirty="0" err="1"/>
              <a:t>hCG</a:t>
            </a:r>
            <a:r>
              <a:rPr lang="en-US" sz="1200" dirty="0"/>
              <a:t> because baseball had documentation to prove his use of the drug. A Major League Baseball source said Ramirez's representatives indicated they would fight a suspension for using artificial testosterone.</a:t>
            </a:r>
          </a:p>
          <a:p>
            <a:pPr algn="just"/>
            <a:r>
              <a:rPr lang="en-US" sz="1200" dirty="0" smtClean="0"/>
              <a:t>…</a:t>
            </a:r>
            <a:endParaRPr lang="en-US" sz="1200" dirty="0"/>
          </a:p>
        </p:txBody>
      </p:sp>
      <p:sp>
        <p:nvSpPr>
          <p:cNvPr id="5" name="Title 4"/>
          <p:cNvSpPr>
            <a:spLocks noGrp="1"/>
          </p:cNvSpPr>
          <p:nvPr>
            <p:ph type="title"/>
          </p:nvPr>
        </p:nvSpPr>
        <p:spPr/>
        <p:txBody>
          <a:bodyPr/>
          <a:lstStyle/>
          <a:p>
            <a:pPr algn="ctr"/>
            <a:r>
              <a:rPr lang="en-US" dirty="0" smtClean="0"/>
              <a:t>Motivation</a:t>
            </a:r>
            <a:endParaRPr lang="en-US" dirty="0"/>
          </a:p>
        </p:txBody>
      </p:sp>
      <p:sp>
        <p:nvSpPr>
          <p:cNvPr id="16" name="TextBox 15"/>
          <p:cNvSpPr txBox="1"/>
          <p:nvPr/>
        </p:nvSpPr>
        <p:spPr>
          <a:xfrm>
            <a:off x="489857" y="1105745"/>
            <a:ext cx="8050358" cy="2092881"/>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dirty="0" smtClean="0"/>
          </a:p>
          <a:p>
            <a:endParaRPr lang="en-US" dirty="0" smtClean="0"/>
          </a:p>
          <a:p>
            <a:r>
              <a:rPr lang="en-US" dirty="0"/>
              <a:t>		1) Manny Ramirez was suspended for 50 games</a:t>
            </a:r>
          </a:p>
          <a:p>
            <a:r>
              <a:rPr lang="en-US" dirty="0"/>
              <a:t>		2) Ramirez had testosterone from an artificial source</a:t>
            </a:r>
          </a:p>
          <a:p>
            <a:r>
              <a:rPr lang="en-US" dirty="0"/>
              <a:t>		3) Ramirez used the drug </a:t>
            </a:r>
            <a:r>
              <a:rPr lang="en-US" dirty="0" err="1"/>
              <a:t>hCG</a:t>
            </a:r>
            <a:endParaRPr lang="en-US" dirty="0"/>
          </a:p>
          <a:p>
            <a:r>
              <a:rPr lang="en-US" dirty="0"/>
              <a:t>		4) Ramirez was suspended by Major League Baseball</a:t>
            </a:r>
          </a:p>
          <a:p>
            <a:pPr algn="ctr"/>
            <a:endParaRPr lang="en-US" sz="2000" b="1" dirty="0"/>
          </a:p>
        </p:txBody>
      </p:sp>
    </p:spTree>
    <p:extLst>
      <p:ext uri="{BB962C8B-B14F-4D97-AF65-F5344CB8AC3E}">
        <p14:creationId xmlns:p14="http://schemas.microsoft.com/office/powerpoint/2010/main" val="112541952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Entity Extraction</a:t>
            </a:r>
            <a:endParaRPr lang="en-US" dirty="0"/>
          </a:p>
        </p:txBody>
      </p:sp>
      <p:sp>
        <p:nvSpPr>
          <p:cNvPr id="13" name="TextBox 12"/>
          <p:cNvSpPr txBox="1"/>
          <p:nvPr/>
        </p:nvSpPr>
        <p:spPr>
          <a:xfrm>
            <a:off x="489857" y="1105745"/>
            <a:ext cx="8050358" cy="400110"/>
          </a:xfrm>
          <a:prstGeom prst="rect">
            <a:avLst/>
          </a:prstGeom>
          <a:noFill/>
        </p:spPr>
        <p:txBody>
          <a:bodyPr wrap="square" rtlCol="0">
            <a:spAutoFit/>
          </a:bodyPr>
          <a:lstStyle/>
          <a:p>
            <a:pPr algn="ctr"/>
            <a:r>
              <a:rPr lang="en-US" sz="2000" dirty="0" smtClean="0"/>
              <a:t>Extract (named) entities mentioned in text.</a:t>
            </a:r>
            <a:endParaRPr lang="en-US" sz="2000" dirty="0"/>
          </a:p>
        </p:txBody>
      </p:sp>
      <p:sp>
        <p:nvSpPr>
          <p:cNvPr id="14" name="TextBox 13"/>
          <p:cNvSpPr txBox="1"/>
          <p:nvPr/>
        </p:nvSpPr>
        <p:spPr>
          <a:xfrm>
            <a:off x="339071" y="2371380"/>
            <a:ext cx="3352397" cy="4031874"/>
          </a:xfrm>
          <a:prstGeom prst="rect">
            <a:avLst/>
          </a:prstGeom>
          <a:noFill/>
          <a:ln>
            <a:solidFill>
              <a:srgbClr val="3366FF"/>
            </a:solidFill>
          </a:ln>
        </p:spPr>
        <p:txBody>
          <a:bodyPr wrap="square" rtlCol="0">
            <a:spAutoFit/>
          </a:bodyPr>
          <a:lstStyle/>
          <a:p>
            <a:pPr algn="just"/>
            <a:r>
              <a:rPr lang="en-US" sz="800" b="1" dirty="0"/>
              <a:t> </a:t>
            </a:r>
            <a:r>
              <a:rPr lang="en-US" sz="800" b="1" dirty="0">
                <a:solidFill>
                  <a:srgbClr val="3366FF"/>
                </a:solidFill>
              </a:rPr>
              <a:t>Manny Ramirez</a:t>
            </a:r>
            <a:r>
              <a:rPr lang="en-US" sz="800" dirty="0"/>
              <a:t> joined a </a:t>
            </a:r>
            <a:r>
              <a:rPr lang="en-US" sz="800" dirty="0" smtClean="0"/>
              <a:t>growing </a:t>
            </a:r>
            <a:r>
              <a:rPr lang="en-US" sz="800" dirty="0"/>
              <a:t>lineup of All-Stars linked to drugs </a:t>
            </a:r>
            <a:r>
              <a:rPr lang="en-US" sz="800" b="1" dirty="0">
                <a:solidFill>
                  <a:srgbClr val="FF0000"/>
                </a:solidFill>
              </a:rPr>
              <a:t>Thursday</a:t>
            </a:r>
            <a:r>
              <a:rPr lang="en-US" sz="800" dirty="0"/>
              <a:t>, with the dreadlocked slugger banished for 50 games by a sport that cannot shake free from scandal.</a:t>
            </a:r>
          </a:p>
          <a:p>
            <a:pPr algn="just"/>
            <a:endParaRPr lang="en-US" sz="800" dirty="0"/>
          </a:p>
          <a:p>
            <a:pPr algn="just"/>
            <a:r>
              <a:rPr lang="en-US" sz="800" dirty="0"/>
              <a:t>The </a:t>
            </a:r>
            <a:r>
              <a:rPr lang="en-US" sz="800" b="1" dirty="0">
                <a:solidFill>
                  <a:srgbClr val="008000"/>
                </a:solidFill>
              </a:rPr>
              <a:t>Los Angeles Dodgers</a:t>
            </a:r>
            <a:r>
              <a:rPr lang="en-US" sz="800" b="1" dirty="0"/>
              <a:t> </a:t>
            </a:r>
            <a:r>
              <a:rPr lang="en-US" sz="800" dirty="0"/>
              <a:t>star said he did not take steroids and was prescribed medication by a doctor that contained a banned substance.</a:t>
            </a:r>
          </a:p>
          <a:p>
            <a:pPr algn="just"/>
            <a:endParaRPr lang="en-US" sz="800" dirty="0"/>
          </a:p>
          <a:p>
            <a:pPr algn="just"/>
            <a:r>
              <a:rPr lang="en-US" sz="800" dirty="0"/>
              <a:t>"It's a dark day for baseball and certainly for this organization," </a:t>
            </a:r>
            <a:r>
              <a:rPr lang="en-US" sz="800" b="1" dirty="0">
                <a:solidFill>
                  <a:srgbClr val="3366FF"/>
                </a:solidFill>
              </a:rPr>
              <a:t>Dodgers</a:t>
            </a:r>
            <a:r>
              <a:rPr lang="en-US" sz="800" dirty="0">
                <a:solidFill>
                  <a:srgbClr val="3366FF"/>
                </a:solidFill>
              </a:rPr>
              <a:t> </a:t>
            </a:r>
            <a:r>
              <a:rPr lang="en-US" sz="800" dirty="0"/>
              <a:t>general manager </a:t>
            </a:r>
            <a:r>
              <a:rPr lang="en-US" sz="800" b="1" dirty="0">
                <a:solidFill>
                  <a:srgbClr val="3366FF"/>
                </a:solidFill>
              </a:rPr>
              <a:t>Ned Colletti</a:t>
            </a:r>
            <a:r>
              <a:rPr lang="en-US" sz="800" dirty="0"/>
              <a:t> told reporters on the field at </a:t>
            </a:r>
            <a:r>
              <a:rPr lang="en-US" sz="800" b="1" dirty="0">
                <a:solidFill>
                  <a:srgbClr val="800000"/>
                </a:solidFill>
              </a:rPr>
              <a:t>Dodger Stadium</a:t>
            </a:r>
            <a:r>
              <a:rPr lang="en-US" sz="800" dirty="0"/>
              <a:t>. "This organization will never condone anything that isn't clean."</a:t>
            </a:r>
          </a:p>
          <a:p>
            <a:pPr algn="just"/>
            <a:endParaRPr lang="en-US" sz="800" dirty="0"/>
          </a:p>
          <a:p>
            <a:pPr algn="just"/>
            <a:r>
              <a:rPr lang="en-US" sz="800" dirty="0"/>
              <a:t>The commissioner's office didn't announce the specific violation by the 36-year-old outfielder, who apologized to the </a:t>
            </a:r>
            <a:r>
              <a:rPr lang="en-US" sz="800" b="1" dirty="0">
                <a:solidFill>
                  <a:srgbClr val="008000"/>
                </a:solidFill>
              </a:rPr>
              <a:t>Dodgers</a:t>
            </a:r>
            <a:r>
              <a:rPr lang="en-US" sz="800" dirty="0"/>
              <a:t> and fans for "this whole situation."</a:t>
            </a:r>
          </a:p>
          <a:p>
            <a:pPr algn="just"/>
            <a:endParaRPr lang="en-US" sz="800" dirty="0"/>
          </a:p>
          <a:p>
            <a:pPr algn="just"/>
            <a:r>
              <a:rPr lang="en-US" sz="800" dirty="0"/>
              <a:t>However, testing by </a:t>
            </a:r>
            <a:r>
              <a:rPr lang="en-US" sz="800" b="1" dirty="0">
                <a:solidFill>
                  <a:srgbClr val="008000"/>
                </a:solidFill>
              </a:rPr>
              <a:t>Major League Baseball</a:t>
            </a:r>
            <a:r>
              <a:rPr lang="en-US" sz="800" dirty="0"/>
              <a:t> showed that </a:t>
            </a:r>
            <a:r>
              <a:rPr lang="en-US" sz="800" b="1" dirty="0">
                <a:solidFill>
                  <a:srgbClr val="3366FF"/>
                </a:solidFill>
              </a:rPr>
              <a:t>Ramirez</a:t>
            </a:r>
            <a:r>
              <a:rPr lang="en-US" sz="800" dirty="0"/>
              <a:t> had testosterone in his body that was not natural and came from an artificial source, two people with knowledge of the case told </a:t>
            </a:r>
            <a:r>
              <a:rPr lang="en-US" sz="800" b="1" dirty="0">
                <a:solidFill>
                  <a:srgbClr val="008000"/>
                </a:solidFill>
              </a:rPr>
              <a:t>ESPN</a:t>
            </a:r>
            <a:r>
              <a:rPr lang="en-US" sz="800" dirty="0"/>
              <a:t>'s </a:t>
            </a:r>
            <a:r>
              <a:rPr lang="en-US" sz="800" b="1" dirty="0">
                <a:solidFill>
                  <a:srgbClr val="3366FF"/>
                </a:solidFill>
              </a:rPr>
              <a:t>Mark Fainaru-Wada</a:t>
            </a:r>
            <a:r>
              <a:rPr lang="en-US" sz="800" dirty="0"/>
              <a:t> and </a:t>
            </a:r>
            <a:r>
              <a:rPr lang="en-US" sz="800" b="1" dirty="0">
                <a:solidFill>
                  <a:srgbClr val="3366FF"/>
                </a:solidFill>
              </a:rPr>
              <a:t>T.J. Quinn</a:t>
            </a:r>
            <a:r>
              <a:rPr lang="en-US" sz="800" dirty="0"/>
              <a:t>. The sources said that in addition to the artificial testosterone, </a:t>
            </a:r>
            <a:r>
              <a:rPr lang="en-US" sz="800" b="1" dirty="0">
                <a:solidFill>
                  <a:srgbClr val="3366FF"/>
                </a:solidFill>
              </a:rPr>
              <a:t>Ramirez</a:t>
            </a:r>
            <a:r>
              <a:rPr lang="en-US" sz="800" dirty="0">
                <a:solidFill>
                  <a:srgbClr val="3366FF"/>
                </a:solidFill>
              </a:rPr>
              <a:t> </a:t>
            </a:r>
            <a:r>
              <a:rPr lang="en-US" sz="800" dirty="0"/>
              <a:t>was identified as using the female fertility drug human chorionic gonadotropin, or </a:t>
            </a:r>
            <a:r>
              <a:rPr lang="en-US" sz="800" dirty="0" err="1"/>
              <a:t>hCG</a:t>
            </a:r>
            <a:r>
              <a:rPr lang="en-US" sz="800" dirty="0"/>
              <a:t>.</a:t>
            </a:r>
          </a:p>
          <a:p>
            <a:pPr algn="just"/>
            <a:endParaRPr lang="en-US" sz="800" dirty="0"/>
          </a:p>
          <a:p>
            <a:pPr algn="just"/>
            <a:r>
              <a:rPr lang="en-US" sz="800" dirty="0"/>
              <a:t>The sources said </a:t>
            </a:r>
            <a:r>
              <a:rPr lang="en-US" sz="800" b="1" dirty="0">
                <a:solidFill>
                  <a:srgbClr val="3366FF"/>
                </a:solidFill>
              </a:rPr>
              <a:t>Ramirez</a:t>
            </a:r>
            <a:r>
              <a:rPr lang="en-US" sz="800" dirty="0"/>
              <a:t> was suspended for using </a:t>
            </a:r>
            <a:r>
              <a:rPr lang="en-US" sz="800" dirty="0" err="1"/>
              <a:t>hCG</a:t>
            </a:r>
            <a:r>
              <a:rPr lang="en-US" sz="800" dirty="0"/>
              <a:t> because baseball had documentation to prove his use of the drug. A </a:t>
            </a:r>
            <a:r>
              <a:rPr lang="en-US" sz="800" b="1" dirty="0">
                <a:solidFill>
                  <a:srgbClr val="008000"/>
                </a:solidFill>
              </a:rPr>
              <a:t>Major League Baseball </a:t>
            </a:r>
            <a:r>
              <a:rPr lang="en-US" sz="800" dirty="0"/>
              <a:t>source said Ramirez's representatives indicated they would fight a suspension for using artificial testosterone.</a:t>
            </a:r>
          </a:p>
          <a:p>
            <a:pPr algn="just"/>
            <a:endParaRPr lang="en-US" sz="800" dirty="0"/>
          </a:p>
          <a:p>
            <a:pPr algn="just"/>
            <a:r>
              <a:rPr lang="en-US" sz="800" b="1" dirty="0">
                <a:solidFill>
                  <a:srgbClr val="3366FF"/>
                </a:solidFill>
              </a:rPr>
              <a:t>Ramirez</a:t>
            </a:r>
            <a:r>
              <a:rPr lang="en-US" sz="800" dirty="0"/>
              <a:t>, in a statement issued by the </a:t>
            </a:r>
            <a:r>
              <a:rPr lang="en-US" sz="800" b="1" dirty="0">
                <a:solidFill>
                  <a:srgbClr val="008000"/>
                </a:solidFill>
              </a:rPr>
              <a:t>players' union</a:t>
            </a:r>
            <a:r>
              <a:rPr lang="en-US" sz="800" dirty="0"/>
              <a:t>, said: "Recently, I saw a physician for a personal health issue. He gave me a medication, not a steroid, which he thought was OK to give </a:t>
            </a:r>
            <a:r>
              <a:rPr lang="en-US" sz="800" dirty="0" smtClean="0"/>
              <a:t>me.</a:t>
            </a:r>
          </a:p>
          <a:p>
            <a:pPr algn="just"/>
            <a:r>
              <a:rPr lang="en-US" sz="800" dirty="0" smtClean="0"/>
              <a:t>…</a:t>
            </a:r>
            <a:endParaRPr lang="en-US" sz="800" dirty="0"/>
          </a:p>
        </p:txBody>
      </p:sp>
      <p:sp>
        <p:nvSpPr>
          <p:cNvPr id="15" name="TextBox 14"/>
          <p:cNvSpPr txBox="1"/>
          <p:nvPr/>
        </p:nvSpPr>
        <p:spPr>
          <a:xfrm>
            <a:off x="5133170" y="2258978"/>
            <a:ext cx="3050275" cy="4185761"/>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sz="1400" b="1" dirty="0" smtClean="0">
                <a:solidFill>
                  <a:srgbClr val="3366FF"/>
                </a:solidFill>
              </a:rPr>
              <a:t>Persons</a:t>
            </a:r>
            <a:endParaRPr lang="en-US" sz="1400" dirty="0" smtClean="0"/>
          </a:p>
          <a:p>
            <a:r>
              <a:rPr lang="en-US" sz="1400" dirty="0" smtClean="0"/>
              <a:t>Manny </a:t>
            </a:r>
            <a:r>
              <a:rPr lang="en-US" sz="1400" dirty="0" smtClean="0"/>
              <a:t>Ramirez</a:t>
            </a:r>
          </a:p>
          <a:p>
            <a:r>
              <a:rPr lang="en-US" sz="1400" dirty="0" smtClean="0"/>
              <a:t>Ramirez</a:t>
            </a:r>
            <a:endParaRPr lang="en-US" sz="1400" dirty="0" smtClean="0"/>
          </a:p>
          <a:p>
            <a:r>
              <a:rPr lang="en-US" sz="1400" dirty="0" smtClean="0"/>
              <a:t>Ned </a:t>
            </a:r>
            <a:r>
              <a:rPr lang="en-US" sz="1400" dirty="0" smtClean="0"/>
              <a:t>Colletti</a:t>
            </a:r>
          </a:p>
          <a:p>
            <a:r>
              <a:rPr lang="en-US" sz="1400" dirty="0" smtClean="0"/>
              <a:t>Mark </a:t>
            </a:r>
            <a:r>
              <a:rPr lang="en-US" sz="1400" dirty="0" smtClean="0"/>
              <a:t>Fainaru-Wada</a:t>
            </a:r>
          </a:p>
          <a:p>
            <a:r>
              <a:rPr lang="en-US" sz="1400" dirty="0" err="1" smtClean="0"/>
              <a:t>T.J.Quinn</a:t>
            </a:r>
            <a:endParaRPr lang="en-US" sz="1400" dirty="0"/>
          </a:p>
          <a:p>
            <a:endParaRPr lang="en-US" sz="1400" dirty="0"/>
          </a:p>
          <a:p>
            <a:r>
              <a:rPr lang="en-US" sz="1400" b="1" dirty="0" smtClean="0">
                <a:solidFill>
                  <a:srgbClr val="008000"/>
                </a:solidFill>
              </a:rPr>
              <a:t>Organizations</a:t>
            </a:r>
            <a:r>
              <a:rPr lang="en-US" sz="1400" dirty="0" smtClean="0"/>
              <a:t>	</a:t>
            </a:r>
          </a:p>
          <a:p>
            <a:r>
              <a:rPr lang="en-US" sz="1400" dirty="0" smtClean="0"/>
              <a:t>Los </a:t>
            </a:r>
            <a:r>
              <a:rPr lang="en-US" sz="1400" dirty="0" smtClean="0"/>
              <a:t>Angeles Dodgers</a:t>
            </a:r>
          </a:p>
          <a:p>
            <a:r>
              <a:rPr lang="en-US" sz="1400" dirty="0" smtClean="0"/>
              <a:t>Dodgers</a:t>
            </a:r>
            <a:endParaRPr lang="en-US" sz="1400" dirty="0" smtClean="0"/>
          </a:p>
          <a:p>
            <a:r>
              <a:rPr lang="en-US" sz="1400" dirty="0" smtClean="0"/>
              <a:t>ESPN</a:t>
            </a:r>
            <a:endParaRPr lang="en-US" sz="1400" dirty="0" smtClean="0"/>
          </a:p>
          <a:p>
            <a:r>
              <a:rPr lang="en-US" sz="1400" dirty="0" smtClean="0"/>
              <a:t>Major </a:t>
            </a:r>
            <a:r>
              <a:rPr lang="en-US" sz="1400" dirty="0" smtClean="0"/>
              <a:t>League Baseball</a:t>
            </a:r>
            <a:endParaRPr lang="en-US" sz="1400" dirty="0"/>
          </a:p>
          <a:p>
            <a:r>
              <a:rPr lang="en-US" sz="1400" dirty="0" smtClean="0"/>
              <a:t>players</a:t>
            </a:r>
            <a:r>
              <a:rPr lang="en-US" sz="1400" dirty="0" smtClean="0"/>
              <a:t>’ union	</a:t>
            </a:r>
          </a:p>
          <a:p>
            <a:endParaRPr lang="en-US" sz="1400" dirty="0" smtClean="0"/>
          </a:p>
          <a:p>
            <a:r>
              <a:rPr lang="en-US" sz="1400" b="1" dirty="0" smtClean="0">
                <a:solidFill>
                  <a:srgbClr val="800000"/>
                </a:solidFill>
              </a:rPr>
              <a:t>Location</a:t>
            </a:r>
          </a:p>
          <a:p>
            <a:r>
              <a:rPr lang="en-US" sz="1400" dirty="0" smtClean="0"/>
              <a:t>Dodger </a:t>
            </a:r>
            <a:r>
              <a:rPr lang="en-US" sz="1400" dirty="0" smtClean="0"/>
              <a:t>Stadium</a:t>
            </a:r>
          </a:p>
          <a:p>
            <a:endParaRPr lang="en-US" sz="1400" dirty="0" smtClean="0"/>
          </a:p>
          <a:p>
            <a:r>
              <a:rPr lang="en-US" sz="1400" b="1" dirty="0" smtClean="0">
                <a:solidFill>
                  <a:srgbClr val="FF0000"/>
                </a:solidFill>
              </a:rPr>
              <a:t>Date</a:t>
            </a:r>
          </a:p>
          <a:p>
            <a:r>
              <a:rPr lang="en-US" sz="1400" dirty="0" smtClean="0"/>
              <a:t>Thursday</a:t>
            </a:r>
            <a:endParaRPr lang="en-US" sz="1400" dirty="0"/>
          </a:p>
        </p:txBody>
      </p:sp>
      <p:sp>
        <p:nvSpPr>
          <p:cNvPr id="4" name="Right Arrow 3"/>
          <p:cNvSpPr/>
          <p:nvPr/>
        </p:nvSpPr>
        <p:spPr>
          <a:xfrm>
            <a:off x="3921252" y="3810003"/>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6" name="Rounded Rectangle 5"/>
          <p:cNvSpPr/>
          <p:nvPr/>
        </p:nvSpPr>
        <p:spPr>
          <a:xfrm>
            <a:off x="1998133" y="3454400"/>
            <a:ext cx="4487333" cy="1337733"/>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000" dirty="0">
                <a:solidFill>
                  <a:srgbClr val="292934"/>
                </a:solidFill>
              </a:rPr>
              <a:t>Need relationships between entities!</a:t>
            </a:r>
          </a:p>
          <a:p>
            <a:pPr algn="ctr"/>
            <a:endParaRPr lang="en-US" sz="1000" dirty="0" smtClean="0">
              <a:solidFill>
                <a:srgbClr val="292934"/>
              </a:solidFill>
            </a:endParaRPr>
          </a:p>
        </p:txBody>
      </p:sp>
    </p:spTree>
    <p:extLst>
      <p:ext uri="{BB962C8B-B14F-4D97-AF65-F5344CB8AC3E}">
        <p14:creationId xmlns:p14="http://schemas.microsoft.com/office/powerpoint/2010/main" val="30379640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smtClean="0"/>
              <a:t>Traditional Information Extraction</a:t>
            </a:r>
            <a:endParaRPr lang="en-US" dirty="0"/>
          </a:p>
        </p:txBody>
      </p:sp>
      <p:sp>
        <p:nvSpPr>
          <p:cNvPr id="6" name="TextBox 5"/>
          <p:cNvSpPr txBox="1"/>
          <p:nvPr/>
        </p:nvSpPr>
        <p:spPr>
          <a:xfrm>
            <a:off x="489857" y="1305800"/>
            <a:ext cx="8050358" cy="400110"/>
          </a:xfrm>
          <a:prstGeom prst="rect">
            <a:avLst/>
          </a:prstGeom>
          <a:noFill/>
        </p:spPr>
        <p:txBody>
          <a:bodyPr wrap="square" rtlCol="0">
            <a:spAutoFit/>
          </a:bodyPr>
          <a:lstStyle/>
          <a:p>
            <a:pPr algn="ctr"/>
            <a:r>
              <a:rPr lang="en-US" sz="2000" dirty="0" smtClean="0"/>
              <a:t>Extract </a:t>
            </a:r>
            <a:r>
              <a:rPr lang="en-US" sz="2000" b="1" dirty="0"/>
              <a:t>semantic</a:t>
            </a:r>
            <a:r>
              <a:rPr lang="en-US" sz="2000" dirty="0"/>
              <a:t> relationships between entities</a:t>
            </a:r>
            <a:r>
              <a:rPr lang="en-US" sz="2000" dirty="0" smtClean="0"/>
              <a:t>.</a:t>
            </a:r>
            <a:endParaRPr lang="en-US" sz="2000" dirty="0"/>
          </a:p>
        </p:txBody>
      </p:sp>
      <p:sp>
        <p:nvSpPr>
          <p:cNvPr id="8" name="Rectangle 7"/>
          <p:cNvSpPr/>
          <p:nvPr/>
        </p:nvSpPr>
        <p:spPr>
          <a:xfrm>
            <a:off x="5554135" y="3204535"/>
            <a:ext cx="4793344" cy="1384995"/>
          </a:xfrm>
          <a:prstGeom prst="rect">
            <a:avLst/>
          </a:prstGeom>
        </p:spPr>
        <p:txBody>
          <a:bodyPr wrap="square">
            <a:spAutoFit/>
          </a:bodyPr>
          <a:lstStyle/>
          <a:p>
            <a:pPr algn="just"/>
            <a:r>
              <a:rPr lang="en-US" sz="1400" dirty="0"/>
              <a:t>E</a:t>
            </a:r>
            <a:r>
              <a:rPr lang="en-US" sz="1400" dirty="0" smtClean="0"/>
              <a:t>mployee(Ned Colletti, Dodgers)</a:t>
            </a:r>
          </a:p>
          <a:p>
            <a:pPr algn="just"/>
            <a:r>
              <a:rPr lang="en-US" sz="1400" dirty="0"/>
              <a:t>E</a:t>
            </a:r>
            <a:r>
              <a:rPr lang="en-US" sz="1400" dirty="0" smtClean="0"/>
              <a:t>mployee(</a:t>
            </a:r>
            <a:r>
              <a:rPr lang="en-US" sz="1400" dirty="0"/>
              <a:t>Mark Fainaru-</a:t>
            </a:r>
            <a:r>
              <a:rPr lang="en-US" sz="1400" dirty="0" smtClean="0"/>
              <a:t>Wada, ESPN)</a:t>
            </a:r>
          </a:p>
          <a:p>
            <a:pPr algn="just"/>
            <a:r>
              <a:rPr lang="en-US" sz="1400" dirty="0"/>
              <a:t>E</a:t>
            </a:r>
            <a:r>
              <a:rPr lang="en-US" sz="1400" dirty="0" smtClean="0"/>
              <a:t>mployee(TJ Quinn, </a:t>
            </a:r>
            <a:r>
              <a:rPr lang="en-US" sz="1400" dirty="0"/>
              <a:t>ESPN</a:t>
            </a:r>
            <a:r>
              <a:rPr lang="en-US" sz="1400" dirty="0" smtClean="0"/>
              <a:t>)</a:t>
            </a:r>
            <a:endParaRPr lang="en-US" sz="1400" dirty="0"/>
          </a:p>
          <a:p>
            <a:pPr algn="just"/>
            <a:r>
              <a:rPr lang="en-US" sz="1400" dirty="0"/>
              <a:t>L</a:t>
            </a:r>
            <a:r>
              <a:rPr lang="en-US" sz="1400" dirty="0" smtClean="0"/>
              <a:t>ocated-at(</a:t>
            </a:r>
            <a:r>
              <a:rPr lang="en-US" sz="1400" dirty="0"/>
              <a:t>Ned Colletti, </a:t>
            </a:r>
            <a:r>
              <a:rPr lang="en-US" sz="1400" dirty="0" smtClean="0"/>
              <a:t>Dodger’s stadium)</a:t>
            </a:r>
          </a:p>
          <a:p>
            <a:pPr algn="just"/>
            <a:r>
              <a:rPr lang="en-US" sz="1400" dirty="0" smtClean="0"/>
              <a:t>…</a:t>
            </a:r>
            <a:endParaRPr lang="en-US" sz="1400" dirty="0"/>
          </a:p>
          <a:p>
            <a:pPr algn="just"/>
            <a:endParaRPr lang="en-US" sz="1400" dirty="0" smtClean="0"/>
          </a:p>
        </p:txBody>
      </p:sp>
      <p:sp>
        <p:nvSpPr>
          <p:cNvPr id="10" name="Right Arrow 9"/>
          <p:cNvSpPr/>
          <p:nvPr/>
        </p:nvSpPr>
        <p:spPr>
          <a:xfrm>
            <a:off x="4080934" y="3793067"/>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1" name="TextBox 10"/>
          <p:cNvSpPr txBox="1"/>
          <p:nvPr/>
        </p:nvSpPr>
        <p:spPr>
          <a:xfrm>
            <a:off x="3674536" y="3309327"/>
            <a:ext cx="1794934" cy="369332"/>
          </a:xfrm>
          <a:prstGeom prst="rect">
            <a:avLst/>
          </a:prstGeom>
          <a:noFill/>
        </p:spPr>
        <p:txBody>
          <a:bodyPr wrap="square" rtlCol="0">
            <a:spAutoFit/>
          </a:bodyPr>
          <a:lstStyle/>
          <a:p>
            <a:pPr algn="ctr"/>
            <a:r>
              <a:rPr lang="en-US" b="1" dirty="0" smtClean="0"/>
              <a:t>Traditional IE</a:t>
            </a:r>
          </a:p>
        </p:txBody>
      </p:sp>
      <p:sp>
        <p:nvSpPr>
          <p:cNvPr id="13" name="TextBox 12"/>
          <p:cNvSpPr txBox="1"/>
          <p:nvPr/>
        </p:nvSpPr>
        <p:spPr>
          <a:xfrm>
            <a:off x="339071" y="2371380"/>
            <a:ext cx="3352397" cy="4031874"/>
          </a:xfrm>
          <a:prstGeom prst="rect">
            <a:avLst/>
          </a:prstGeom>
          <a:noFill/>
          <a:ln>
            <a:solidFill>
              <a:srgbClr val="3366FF"/>
            </a:solidFill>
          </a:ln>
        </p:spPr>
        <p:txBody>
          <a:bodyPr wrap="square" rtlCol="0">
            <a:spAutoFit/>
          </a:bodyPr>
          <a:lstStyle/>
          <a:p>
            <a:pPr algn="just"/>
            <a:r>
              <a:rPr lang="en-US" sz="800" b="1" dirty="0"/>
              <a:t> </a:t>
            </a:r>
            <a:r>
              <a:rPr lang="en-US" sz="800" b="1" dirty="0">
                <a:solidFill>
                  <a:srgbClr val="3366FF"/>
                </a:solidFill>
              </a:rPr>
              <a:t>Manny Ramirez</a:t>
            </a:r>
            <a:r>
              <a:rPr lang="en-US" sz="800" dirty="0"/>
              <a:t> joined a </a:t>
            </a:r>
            <a:r>
              <a:rPr lang="en-US" sz="800" dirty="0" smtClean="0"/>
              <a:t>growing </a:t>
            </a:r>
            <a:r>
              <a:rPr lang="en-US" sz="800" dirty="0"/>
              <a:t>lineup of All-Stars linked to drugs </a:t>
            </a:r>
            <a:r>
              <a:rPr lang="en-US" sz="800" b="1" dirty="0">
                <a:solidFill>
                  <a:srgbClr val="FF0000"/>
                </a:solidFill>
              </a:rPr>
              <a:t>Thursday</a:t>
            </a:r>
            <a:r>
              <a:rPr lang="en-US" sz="800" dirty="0"/>
              <a:t>, with the dreadlocked slugger banished for 50 games by a sport that cannot shake free from scandal.</a:t>
            </a:r>
          </a:p>
          <a:p>
            <a:pPr algn="just"/>
            <a:endParaRPr lang="en-US" sz="800" dirty="0"/>
          </a:p>
          <a:p>
            <a:pPr algn="just"/>
            <a:r>
              <a:rPr lang="en-US" sz="800" dirty="0"/>
              <a:t>The </a:t>
            </a:r>
            <a:r>
              <a:rPr lang="en-US" sz="800" b="1" dirty="0">
                <a:solidFill>
                  <a:srgbClr val="008000"/>
                </a:solidFill>
              </a:rPr>
              <a:t>Los Angeles Dodgers</a:t>
            </a:r>
            <a:r>
              <a:rPr lang="en-US" sz="800" b="1" dirty="0"/>
              <a:t> </a:t>
            </a:r>
            <a:r>
              <a:rPr lang="en-US" sz="800" dirty="0"/>
              <a:t>star said he did not take steroids and was prescribed medication by a doctor that contained a banned substance.</a:t>
            </a:r>
          </a:p>
          <a:p>
            <a:pPr algn="just"/>
            <a:endParaRPr lang="en-US" sz="800" dirty="0"/>
          </a:p>
          <a:p>
            <a:pPr algn="just"/>
            <a:r>
              <a:rPr lang="en-US" sz="800" dirty="0"/>
              <a:t>"It's a dark day for baseball and certainly for this organization," </a:t>
            </a:r>
            <a:r>
              <a:rPr lang="en-US" sz="800" b="1" dirty="0">
                <a:solidFill>
                  <a:srgbClr val="3366FF"/>
                </a:solidFill>
              </a:rPr>
              <a:t>Dodgers</a:t>
            </a:r>
            <a:r>
              <a:rPr lang="en-US" sz="800" dirty="0">
                <a:solidFill>
                  <a:srgbClr val="3366FF"/>
                </a:solidFill>
              </a:rPr>
              <a:t> </a:t>
            </a:r>
            <a:r>
              <a:rPr lang="en-US" sz="800" dirty="0"/>
              <a:t>general manager </a:t>
            </a:r>
            <a:r>
              <a:rPr lang="en-US" sz="800" b="1" dirty="0">
                <a:solidFill>
                  <a:srgbClr val="3366FF"/>
                </a:solidFill>
              </a:rPr>
              <a:t>Ned Colletti</a:t>
            </a:r>
            <a:r>
              <a:rPr lang="en-US" sz="800" dirty="0"/>
              <a:t> told reporters on the field at </a:t>
            </a:r>
            <a:r>
              <a:rPr lang="en-US" sz="800" b="1" dirty="0">
                <a:solidFill>
                  <a:srgbClr val="800000"/>
                </a:solidFill>
              </a:rPr>
              <a:t>Dodger Stadium</a:t>
            </a:r>
            <a:r>
              <a:rPr lang="en-US" sz="800" dirty="0"/>
              <a:t>. "This organization will never condone anything that isn't clean."</a:t>
            </a:r>
          </a:p>
          <a:p>
            <a:pPr algn="just"/>
            <a:endParaRPr lang="en-US" sz="800" dirty="0"/>
          </a:p>
          <a:p>
            <a:pPr algn="just"/>
            <a:r>
              <a:rPr lang="en-US" sz="800" dirty="0"/>
              <a:t>The commissioner's office didn't announce the specific violation by the 36-year-old outfielder, who apologized to the </a:t>
            </a:r>
            <a:r>
              <a:rPr lang="en-US" sz="800" b="1" dirty="0">
                <a:solidFill>
                  <a:srgbClr val="008000"/>
                </a:solidFill>
              </a:rPr>
              <a:t>Dodgers</a:t>
            </a:r>
            <a:r>
              <a:rPr lang="en-US" sz="800" dirty="0"/>
              <a:t> and fans for "this whole situation."</a:t>
            </a:r>
          </a:p>
          <a:p>
            <a:pPr algn="just"/>
            <a:endParaRPr lang="en-US" sz="800" dirty="0"/>
          </a:p>
          <a:p>
            <a:pPr algn="just"/>
            <a:r>
              <a:rPr lang="en-US" sz="800" dirty="0"/>
              <a:t>However, testing by </a:t>
            </a:r>
            <a:r>
              <a:rPr lang="en-US" sz="800" b="1" dirty="0">
                <a:solidFill>
                  <a:srgbClr val="008000"/>
                </a:solidFill>
              </a:rPr>
              <a:t>Major League Baseball</a:t>
            </a:r>
            <a:r>
              <a:rPr lang="en-US" sz="800" dirty="0"/>
              <a:t> showed that </a:t>
            </a:r>
            <a:r>
              <a:rPr lang="en-US" sz="800" b="1" dirty="0">
                <a:solidFill>
                  <a:srgbClr val="3366FF"/>
                </a:solidFill>
              </a:rPr>
              <a:t>Ramirez</a:t>
            </a:r>
            <a:r>
              <a:rPr lang="en-US" sz="800" dirty="0"/>
              <a:t> had testosterone in his body that was not natural and came from an artificial source, two people with knowledge of the case told </a:t>
            </a:r>
            <a:r>
              <a:rPr lang="en-US" sz="800" b="1" dirty="0">
                <a:solidFill>
                  <a:srgbClr val="008000"/>
                </a:solidFill>
              </a:rPr>
              <a:t>ESPN</a:t>
            </a:r>
            <a:r>
              <a:rPr lang="en-US" sz="800" dirty="0"/>
              <a:t>'s </a:t>
            </a:r>
            <a:r>
              <a:rPr lang="en-US" sz="800" b="1" dirty="0">
                <a:solidFill>
                  <a:srgbClr val="3366FF"/>
                </a:solidFill>
              </a:rPr>
              <a:t>Mark Fainaru-Wada</a:t>
            </a:r>
            <a:r>
              <a:rPr lang="en-US" sz="800" dirty="0"/>
              <a:t> and </a:t>
            </a:r>
            <a:r>
              <a:rPr lang="en-US" sz="800" b="1" dirty="0">
                <a:solidFill>
                  <a:srgbClr val="3366FF"/>
                </a:solidFill>
              </a:rPr>
              <a:t>T.J. Quinn</a:t>
            </a:r>
            <a:r>
              <a:rPr lang="en-US" sz="800" dirty="0"/>
              <a:t>. The sources said that in addition to the artificial testosterone, </a:t>
            </a:r>
            <a:r>
              <a:rPr lang="en-US" sz="800" b="1" dirty="0">
                <a:solidFill>
                  <a:srgbClr val="3366FF"/>
                </a:solidFill>
              </a:rPr>
              <a:t>Ramirez</a:t>
            </a:r>
            <a:r>
              <a:rPr lang="en-US" sz="800" dirty="0">
                <a:solidFill>
                  <a:srgbClr val="3366FF"/>
                </a:solidFill>
              </a:rPr>
              <a:t> </a:t>
            </a:r>
            <a:r>
              <a:rPr lang="en-US" sz="800" dirty="0"/>
              <a:t>was identified as using the female fertility drug human chorionic gonadotropin, or </a:t>
            </a:r>
            <a:r>
              <a:rPr lang="en-US" sz="800" dirty="0" err="1"/>
              <a:t>hCG</a:t>
            </a:r>
            <a:r>
              <a:rPr lang="en-US" sz="800" dirty="0"/>
              <a:t>.</a:t>
            </a:r>
          </a:p>
          <a:p>
            <a:pPr algn="just"/>
            <a:endParaRPr lang="en-US" sz="800" dirty="0"/>
          </a:p>
          <a:p>
            <a:pPr algn="just"/>
            <a:r>
              <a:rPr lang="en-US" sz="800" dirty="0"/>
              <a:t>The sources said </a:t>
            </a:r>
            <a:r>
              <a:rPr lang="en-US" sz="800" b="1" dirty="0">
                <a:solidFill>
                  <a:srgbClr val="3366FF"/>
                </a:solidFill>
              </a:rPr>
              <a:t>Ramirez</a:t>
            </a:r>
            <a:r>
              <a:rPr lang="en-US" sz="800" dirty="0"/>
              <a:t> was suspended for using </a:t>
            </a:r>
            <a:r>
              <a:rPr lang="en-US" sz="800" dirty="0" err="1"/>
              <a:t>hCG</a:t>
            </a:r>
            <a:r>
              <a:rPr lang="en-US" sz="800" dirty="0"/>
              <a:t> because baseball had documentation to prove his use of the drug. A </a:t>
            </a:r>
            <a:r>
              <a:rPr lang="en-US" sz="800" b="1" dirty="0">
                <a:solidFill>
                  <a:srgbClr val="008000"/>
                </a:solidFill>
              </a:rPr>
              <a:t>Major League Baseball </a:t>
            </a:r>
            <a:r>
              <a:rPr lang="en-US" sz="800" dirty="0"/>
              <a:t>source said Ramirez's representatives indicated they would fight a suspension for using artificial testosterone.</a:t>
            </a:r>
          </a:p>
          <a:p>
            <a:pPr algn="just"/>
            <a:endParaRPr lang="en-US" sz="800" dirty="0"/>
          </a:p>
          <a:p>
            <a:pPr algn="just"/>
            <a:r>
              <a:rPr lang="en-US" sz="800" b="1" dirty="0">
                <a:solidFill>
                  <a:srgbClr val="3366FF"/>
                </a:solidFill>
              </a:rPr>
              <a:t>Ramirez</a:t>
            </a:r>
            <a:r>
              <a:rPr lang="en-US" sz="800" dirty="0"/>
              <a:t>, in a statement issued by the </a:t>
            </a:r>
            <a:r>
              <a:rPr lang="en-US" sz="800" b="1" dirty="0">
                <a:solidFill>
                  <a:srgbClr val="008000"/>
                </a:solidFill>
              </a:rPr>
              <a:t>players' union</a:t>
            </a:r>
            <a:r>
              <a:rPr lang="en-US" sz="800" dirty="0"/>
              <a:t>, said: "Recently, I saw a physician for a personal health issue. He gave me a medication, not a steroid, which he thought was OK to give </a:t>
            </a:r>
            <a:r>
              <a:rPr lang="en-US" sz="800" dirty="0" smtClean="0"/>
              <a:t>me.</a:t>
            </a:r>
          </a:p>
          <a:p>
            <a:pPr algn="just"/>
            <a:r>
              <a:rPr lang="en-US" sz="800" dirty="0" smtClean="0"/>
              <a:t>…</a:t>
            </a:r>
            <a:endParaRPr lang="en-US" sz="800" dirty="0"/>
          </a:p>
        </p:txBody>
      </p:sp>
      <p:sp>
        <p:nvSpPr>
          <p:cNvPr id="14" name="Rounded Rectangle 13"/>
          <p:cNvSpPr/>
          <p:nvPr/>
        </p:nvSpPr>
        <p:spPr>
          <a:xfrm>
            <a:off x="1998133" y="3454400"/>
            <a:ext cx="4487333" cy="1337733"/>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000" dirty="0" smtClean="0">
                <a:solidFill>
                  <a:srgbClr val="292934"/>
                </a:solidFill>
              </a:rPr>
              <a:t>Relations need to be hand-specified!</a:t>
            </a:r>
          </a:p>
          <a:p>
            <a:pPr algn="ctr"/>
            <a:endParaRPr lang="en-US" sz="1000" dirty="0" smtClean="0">
              <a:solidFill>
                <a:srgbClr val="292934"/>
              </a:solidFill>
            </a:endParaRPr>
          </a:p>
        </p:txBody>
      </p:sp>
    </p:spTree>
    <p:extLst>
      <p:ext uri="{BB962C8B-B14F-4D97-AF65-F5344CB8AC3E}">
        <p14:creationId xmlns:p14="http://schemas.microsoft.com/office/powerpoint/2010/main" val="16101627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smtClean="0"/>
              <a:t>Open Information Extraction</a:t>
            </a:r>
            <a:endParaRPr lang="en-US" dirty="0"/>
          </a:p>
        </p:txBody>
      </p:sp>
      <p:sp>
        <p:nvSpPr>
          <p:cNvPr id="6" name="TextBox 5"/>
          <p:cNvSpPr txBox="1"/>
          <p:nvPr/>
        </p:nvSpPr>
        <p:spPr>
          <a:xfrm>
            <a:off x="489857" y="1105745"/>
            <a:ext cx="8050358" cy="1015663"/>
          </a:xfrm>
          <a:prstGeom prst="rect">
            <a:avLst/>
          </a:prstGeom>
          <a:noFill/>
        </p:spPr>
        <p:txBody>
          <a:bodyPr wrap="square" rtlCol="0">
            <a:spAutoFit/>
          </a:bodyPr>
          <a:lstStyle/>
          <a:p>
            <a:pPr algn="ctr"/>
            <a:r>
              <a:rPr lang="en-US" sz="2000" dirty="0" smtClean="0"/>
              <a:t>Extract </a:t>
            </a:r>
            <a:r>
              <a:rPr lang="en-US" sz="2000" b="1" dirty="0" smtClean="0"/>
              <a:t>open-domain</a:t>
            </a:r>
            <a:r>
              <a:rPr lang="en-US" sz="2000" dirty="0" smtClean="0"/>
              <a:t> relationships.</a:t>
            </a:r>
          </a:p>
          <a:p>
            <a:pPr algn="ctr"/>
            <a:endParaRPr lang="en-US" sz="2000" dirty="0"/>
          </a:p>
          <a:p>
            <a:pPr algn="ctr"/>
            <a:r>
              <a:rPr lang="en-US" sz="2000" dirty="0" smtClean="0"/>
              <a:t>(Argument1, Relation, Argument2)</a:t>
            </a:r>
            <a:endParaRPr lang="en-US" sz="2000" dirty="0"/>
          </a:p>
        </p:txBody>
      </p:sp>
      <p:sp>
        <p:nvSpPr>
          <p:cNvPr id="8" name="Rectangle 7"/>
          <p:cNvSpPr/>
          <p:nvPr/>
        </p:nvSpPr>
        <p:spPr>
          <a:xfrm>
            <a:off x="4792140" y="3499515"/>
            <a:ext cx="4793344" cy="738664"/>
          </a:xfrm>
          <a:prstGeom prst="rect">
            <a:avLst/>
          </a:prstGeom>
        </p:spPr>
        <p:txBody>
          <a:bodyPr wrap="square">
            <a:spAutoFit/>
          </a:bodyPr>
          <a:lstStyle/>
          <a:p>
            <a:pPr algn="just"/>
            <a:r>
              <a:rPr lang="en-US" sz="1400" dirty="0" smtClean="0"/>
              <a:t>(Manny Ramirez, joined, a growing lineup of All-stars)</a:t>
            </a:r>
          </a:p>
          <a:p>
            <a:pPr algn="just"/>
            <a:r>
              <a:rPr lang="en-US" sz="1400" dirty="0" smtClean="0"/>
              <a:t>(dreadlocked slugger, was banished for, 50 games)</a:t>
            </a:r>
          </a:p>
          <a:p>
            <a:pPr algn="just"/>
            <a:r>
              <a:rPr lang="en-US" sz="1400" dirty="0" smtClean="0"/>
              <a:t>(dreadlocked slugger, was banished by, a sport)</a:t>
            </a:r>
          </a:p>
        </p:txBody>
      </p:sp>
      <p:sp>
        <p:nvSpPr>
          <p:cNvPr id="12" name="TextBox 11"/>
          <p:cNvSpPr txBox="1"/>
          <p:nvPr/>
        </p:nvSpPr>
        <p:spPr>
          <a:xfrm>
            <a:off x="339071" y="3185237"/>
            <a:ext cx="3284662" cy="1384995"/>
          </a:xfrm>
          <a:prstGeom prst="rect">
            <a:avLst/>
          </a:prstGeom>
          <a:noFill/>
          <a:ln>
            <a:solidFill>
              <a:srgbClr val="3366FF"/>
            </a:solidFill>
          </a:ln>
        </p:spPr>
        <p:txBody>
          <a:bodyPr wrap="square" rtlCol="0">
            <a:spAutoFit/>
          </a:bodyPr>
          <a:lstStyle/>
          <a:p>
            <a:pPr algn="just"/>
            <a:r>
              <a:rPr lang="en-US" sz="1400" b="1" dirty="0"/>
              <a:t> </a:t>
            </a:r>
            <a:r>
              <a:rPr lang="en-US" sz="1400" b="1" dirty="0">
                <a:solidFill>
                  <a:srgbClr val="3366FF"/>
                </a:solidFill>
              </a:rPr>
              <a:t>Manny Ramirez</a:t>
            </a:r>
            <a:r>
              <a:rPr lang="en-US" sz="1400" dirty="0"/>
              <a:t> joined a </a:t>
            </a:r>
            <a:r>
              <a:rPr lang="en-US" sz="1400" dirty="0" smtClean="0"/>
              <a:t>growing </a:t>
            </a:r>
            <a:r>
              <a:rPr lang="en-US" sz="1400" dirty="0"/>
              <a:t>lineup of All-Stars linked to drugs </a:t>
            </a:r>
            <a:r>
              <a:rPr lang="en-US" sz="1400" b="1" dirty="0">
                <a:solidFill>
                  <a:srgbClr val="FF0000"/>
                </a:solidFill>
              </a:rPr>
              <a:t>Thursday</a:t>
            </a:r>
            <a:r>
              <a:rPr lang="en-US" sz="1400" dirty="0"/>
              <a:t>, with the dreadlocked slugger banished for 50 games by a sport that cannot shake free from scandal</a:t>
            </a:r>
            <a:r>
              <a:rPr lang="en-US" sz="1400" dirty="0" smtClean="0"/>
              <a:t>.</a:t>
            </a:r>
            <a:endParaRPr lang="en-US" sz="1400" dirty="0"/>
          </a:p>
        </p:txBody>
      </p:sp>
      <p:sp>
        <p:nvSpPr>
          <p:cNvPr id="14" name="Right Arrow 13"/>
          <p:cNvSpPr/>
          <p:nvPr/>
        </p:nvSpPr>
        <p:spPr>
          <a:xfrm>
            <a:off x="3725341" y="3793067"/>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5" name="TextBox 14"/>
          <p:cNvSpPr txBox="1"/>
          <p:nvPr/>
        </p:nvSpPr>
        <p:spPr>
          <a:xfrm>
            <a:off x="3335876" y="3309327"/>
            <a:ext cx="1794934" cy="369332"/>
          </a:xfrm>
          <a:prstGeom prst="rect">
            <a:avLst/>
          </a:prstGeom>
          <a:noFill/>
        </p:spPr>
        <p:txBody>
          <a:bodyPr wrap="square" rtlCol="0">
            <a:spAutoFit/>
          </a:bodyPr>
          <a:lstStyle/>
          <a:p>
            <a:pPr algn="ctr"/>
            <a:r>
              <a:rPr lang="en-US" b="1" dirty="0" smtClean="0"/>
              <a:t>Open IE</a:t>
            </a:r>
          </a:p>
        </p:txBody>
      </p:sp>
    </p:spTree>
    <p:extLst>
      <p:ext uri="{BB962C8B-B14F-4D97-AF65-F5344CB8AC3E}">
        <p14:creationId xmlns:p14="http://schemas.microsoft.com/office/powerpoint/2010/main" val="71167258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smtClean="0"/>
              <a:t>What can Information Extraction do?</a:t>
            </a:r>
            <a:endParaRPr lang="en-US" dirty="0"/>
          </a:p>
        </p:txBody>
      </p:sp>
      <p:sp>
        <p:nvSpPr>
          <p:cNvPr id="6" name="TextBox 5"/>
          <p:cNvSpPr txBox="1"/>
          <p:nvPr/>
        </p:nvSpPr>
        <p:spPr>
          <a:xfrm>
            <a:off x="489857" y="1105745"/>
            <a:ext cx="8050358" cy="400110"/>
          </a:xfrm>
          <a:prstGeom prst="rect">
            <a:avLst/>
          </a:prstGeom>
          <a:noFill/>
        </p:spPr>
        <p:txBody>
          <a:bodyPr wrap="square" rtlCol="0">
            <a:spAutoFit/>
          </a:bodyPr>
          <a:lstStyle/>
          <a:p>
            <a:pPr algn="ctr"/>
            <a:r>
              <a:rPr lang="en-US" sz="2000" dirty="0" smtClean="0"/>
              <a:t>Extract </a:t>
            </a:r>
            <a:r>
              <a:rPr lang="en-US" sz="2000" b="1" dirty="0" smtClean="0"/>
              <a:t>open-domain</a:t>
            </a:r>
            <a:r>
              <a:rPr lang="en-US" sz="2000" dirty="0" smtClean="0"/>
              <a:t> relationships.</a:t>
            </a:r>
            <a:endParaRPr lang="en-US" sz="2000" dirty="0"/>
          </a:p>
        </p:txBody>
      </p:sp>
      <p:graphicFrame>
        <p:nvGraphicFramePr>
          <p:cNvPr id="9" name="Table 8"/>
          <p:cNvGraphicFramePr>
            <a:graphicFrameLocks noGrp="1"/>
          </p:cNvGraphicFramePr>
          <p:nvPr>
            <p:extLst>
              <p:ext uri="{D42A27DB-BD31-4B8C-83A1-F6EECF244321}">
                <p14:modId xmlns:p14="http://schemas.microsoft.com/office/powerpoint/2010/main" val="1141250799"/>
              </p:ext>
            </p:extLst>
          </p:nvPr>
        </p:nvGraphicFramePr>
        <p:xfrm>
          <a:off x="630571" y="1592807"/>
          <a:ext cx="8804929" cy="5567623"/>
        </p:xfrm>
        <a:graphic>
          <a:graphicData uri="http://schemas.openxmlformats.org/drawingml/2006/table">
            <a:tbl>
              <a:tblPr/>
              <a:tblGrid>
                <a:gridCol w="2872215"/>
                <a:gridCol w="2576285"/>
                <a:gridCol w="3356429"/>
              </a:tblGrid>
              <a:tr h="138727">
                <a:tc>
                  <a:txBody>
                    <a:bodyPr/>
                    <a:lstStyle/>
                    <a:p>
                      <a:pPr algn="l" fontAlgn="ctr"/>
                      <a:r>
                        <a:rPr lang="en-US" sz="1200" b="1" i="0" u="none" strike="noStrike" dirty="0">
                          <a:solidFill>
                            <a:srgbClr val="000000"/>
                          </a:solidFill>
                          <a:effectLst/>
                          <a:latin typeface="Arial"/>
                        </a:rPr>
                        <a:t>Argument 1</a:t>
                      </a:r>
                    </a:p>
                  </a:txBody>
                  <a:tcPr marL="9107" marR="9107" marT="9107" marB="0" anchor="ctr">
                    <a:lnL>
                      <a:noFill/>
                    </a:lnL>
                    <a:lnR>
                      <a:noFill/>
                    </a:lnR>
                    <a:lnT>
                      <a:noFill/>
                    </a:lnT>
                    <a:lnB>
                      <a:noFill/>
                    </a:lnB>
                  </a:tcPr>
                </a:tc>
                <a:tc>
                  <a:txBody>
                    <a:bodyPr/>
                    <a:lstStyle/>
                    <a:p>
                      <a:pPr algn="l" fontAlgn="ctr"/>
                      <a:r>
                        <a:rPr lang="en-US" sz="1200" b="1" i="0" u="none" strike="noStrike">
                          <a:solidFill>
                            <a:srgbClr val="000000"/>
                          </a:solidFill>
                          <a:effectLst/>
                          <a:latin typeface="Arial"/>
                        </a:rPr>
                        <a:t>Relation</a:t>
                      </a:r>
                    </a:p>
                  </a:txBody>
                  <a:tcPr marL="9107" marR="9107" marT="9107" marB="0" anchor="ctr">
                    <a:lnL>
                      <a:noFill/>
                    </a:lnL>
                    <a:lnR>
                      <a:noFill/>
                    </a:lnR>
                    <a:lnT>
                      <a:noFill/>
                    </a:lnT>
                    <a:lnB>
                      <a:noFill/>
                    </a:lnB>
                  </a:tcPr>
                </a:tc>
                <a:tc>
                  <a:txBody>
                    <a:bodyPr/>
                    <a:lstStyle/>
                    <a:p>
                      <a:pPr algn="l" fontAlgn="ctr"/>
                      <a:r>
                        <a:rPr lang="en-US" sz="1200" b="1" i="0" u="none" strike="noStrike">
                          <a:solidFill>
                            <a:srgbClr val="000000"/>
                          </a:solidFill>
                          <a:effectLst/>
                          <a:latin typeface="Arial"/>
                        </a:rPr>
                        <a:t>Argument 2(s)</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Manny 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joined</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a growing lineup of All-Stars</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the dreadlocked slugger</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banished </a:t>
                      </a:r>
                      <a:r>
                        <a:rPr lang="en-US" sz="1200" b="0" i="0" u="none" strike="noStrike" dirty="0">
                          <a:solidFill>
                            <a:srgbClr val="000000"/>
                          </a:solidFill>
                          <a:effectLst/>
                          <a:latin typeface="Arial"/>
                        </a:rPr>
                        <a:t>by</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 sport that cannot shake free from scandal</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dreadlocked slugger</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banished </a:t>
                      </a:r>
                      <a:r>
                        <a:rPr lang="en-US" sz="1200" b="0" i="0" u="none" strike="noStrike" dirty="0">
                          <a:solidFill>
                            <a:srgbClr val="000000"/>
                          </a:solidFill>
                          <a:effectLst/>
                          <a:latin typeface="Arial"/>
                        </a:rPr>
                        <a:t>for</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50 games</a:t>
                      </a:r>
                    </a:p>
                  </a:txBody>
                  <a:tcPr marL="9107" marR="9107" marT="9107" marB="0" anchor="ctr">
                    <a:lnL>
                      <a:noFill/>
                    </a:lnL>
                    <a:lnR>
                      <a:noFill/>
                    </a:lnR>
                    <a:lnT>
                      <a:noFill/>
                    </a:lnT>
                    <a:lnB>
                      <a:noFill/>
                    </a:lnB>
                  </a:tcPr>
                </a:tc>
              </a:tr>
              <a:tr h="138727">
                <a:tc>
                  <a:txBody>
                    <a:bodyPr/>
                    <a:lstStyle/>
                    <a:p>
                      <a:pPr algn="l" fontAlgn="ctr"/>
                      <a:r>
                        <a:rPr lang="en-US" sz="1200" b="0" i="0" u="none" strike="noStrike" dirty="0" smtClean="0">
                          <a:solidFill>
                            <a:srgbClr val="000000"/>
                          </a:solidFill>
                          <a:effectLst/>
                          <a:latin typeface="Arial"/>
                        </a:rPr>
                        <a:t>Los </a:t>
                      </a:r>
                      <a:r>
                        <a:rPr lang="en-US" sz="1200" b="0" i="0" u="none" strike="noStrike" dirty="0">
                          <a:solidFill>
                            <a:srgbClr val="000000"/>
                          </a:solidFill>
                          <a:effectLst/>
                          <a:latin typeface="Arial"/>
                        </a:rPr>
                        <a:t>Angeles Dodgers star</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said of</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he</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he</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did was prescribed medication by</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a doctor that contained a banned substance</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he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did not take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steroids</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he</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did was prescribed</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medication</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Dodgers general manager Ned Colletti</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told reporters on</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the field</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Dodgers general manager Ned Colletti</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told reporters at</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Dodger Stadium</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reporters</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told </a:t>
                      </a:r>
                      <a:r>
                        <a:rPr lang="en-US" sz="1200" b="0" i="0" u="none" strike="noStrike" dirty="0">
                          <a:solidFill>
                            <a:srgbClr val="000000"/>
                          </a:solidFill>
                          <a:effectLst/>
                          <a:latin typeface="Arial"/>
                        </a:rPr>
                        <a:t>on</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the field</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Dodgers general manager Ned Colletti</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told</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reporters</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This organization</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will never condone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anything that is n't clean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reporters</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told </a:t>
                      </a:r>
                      <a:r>
                        <a:rPr lang="en-US" sz="1200" b="0" i="0" u="none" strike="noStrike" dirty="0">
                          <a:solidFill>
                            <a:srgbClr val="000000"/>
                          </a:solidFill>
                          <a:effectLst/>
                          <a:latin typeface="Arial"/>
                        </a:rPr>
                        <a:t>at</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Dodger Stadium</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Ned Colletti</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manager </a:t>
                      </a:r>
                      <a:r>
                        <a:rPr lang="en-US" sz="1200" b="0" i="0" u="none" strike="noStrike" dirty="0">
                          <a:solidFill>
                            <a:srgbClr val="000000"/>
                          </a:solidFill>
                          <a:effectLst/>
                          <a:latin typeface="Arial"/>
                        </a:rPr>
                        <a:t>of</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Dodgers</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It</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's certainly</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a dark day</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commissioner 's office</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didn't announce</a:t>
                      </a:r>
                      <a:r>
                        <a:rPr lang="en-US" sz="1200" b="0" i="0" u="none" strike="noStrike" baseline="0" dirty="0" smtClean="0">
                          <a:solidFill>
                            <a:srgbClr val="000000"/>
                          </a:solidFill>
                          <a:effectLst/>
                          <a:latin typeface="Arial"/>
                        </a:rPr>
                        <a:t> </a:t>
                      </a:r>
                      <a:r>
                        <a:rPr lang="en-US" sz="1200" b="0" i="0" u="none" strike="noStrike" dirty="0" smtClean="0">
                          <a:solidFill>
                            <a:srgbClr val="000000"/>
                          </a:solidFill>
                          <a:effectLst/>
                          <a:latin typeface="Arial"/>
                        </a:rPr>
                        <a:t>specific </a:t>
                      </a:r>
                      <a:r>
                        <a:rPr lang="en-US" sz="1200" b="0" i="0" u="none" strike="noStrike" dirty="0">
                          <a:solidFill>
                            <a:srgbClr val="000000"/>
                          </a:solidFill>
                          <a:effectLst/>
                          <a:latin typeface="Arial"/>
                        </a:rPr>
                        <a:t>violation by</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the 36-year-old </a:t>
                      </a:r>
                      <a:r>
                        <a:rPr lang="en-US" sz="1200" b="0" i="0" u="none" strike="noStrike" dirty="0" smtClean="0">
                          <a:solidFill>
                            <a:srgbClr val="000000"/>
                          </a:solidFill>
                          <a:effectLst/>
                          <a:latin typeface="Arial"/>
                        </a:rPr>
                        <a:t>outfielder… this </a:t>
                      </a:r>
                      <a:r>
                        <a:rPr lang="en-US" sz="1200" b="0" i="0" u="none" strike="noStrike" dirty="0">
                          <a:solidFill>
                            <a:srgbClr val="000000"/>
                          </a:solidFill>
                          <a:effectLst/>
                          <a:latin typeface="Arial"/>
                        </a:rPr>
                        <a:t>whole situation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36-year-old outfielder</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apologized to</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the Dodgers and fans</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specific violation</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did n't announce by</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the 36-year-old outfielder </a:t>
                      </a:r>
                      <a:r>
                        <a:rPr lang="en-US" sz="1200" b="0" i="0" u="none" strike="noStrike" dirty="0" smtClean="0">
                          <a:solidFill>
                            <a:srgbClr val="000000"/>
                          </a:solidFill>
                          <a:effectLst/>
                          <a:latin typeface="Arial"/>
                        </a:rPr>
                        <a:t>…this </a:t>
                      </a:r>
                      <a:r>
                        <a:rPr lang="en-US" sz="1200" b="0" i="0" u="none" strike="noStrike" dirty="0">
                          <a:solidFill>
                            <a:srgbClr val="000000"/>
                          </a:solidFill>
                          <a:effectLst/>
                          <a:latin typeface="Arial"/>
                        </a:rPr>
                        <a:t>whole situation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commissioner 's office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did n't announce</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the specific violation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had testosterone in</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his body that was not </a:t>
                      </a:r>
                      <a:r>
                        <a:rPr lang="en-US" sz="1200" b="0" i="0" u="none" strike="noStrike" dirty="0" smtClean="0">
                          <a:solidFill>
                            <a:srgbClr val="000000"/>
                          </a:solidFill>
                          <a:effectLst/>
                          <a:latin typeface="Arial"/>
                        </a:rPr>
                        <a:t>natural</a:t>
                      </a:r>
                      <a:endParaRPr lang="en-US" sz="1200" b="0" i="0" u="none" strike="noStrike" dirty="0">
                        <a:solidFill>
                          <a:srgbClr val="000000"/>
                        </a:solidFill>
                        <a:effectLst/>
                        <a:latin typeface="Arial"/>
                      </a:endParaRP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was identified in</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addition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testosterone</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had </a:t>
                      </a:r>
                      <a:r>
                        <a:rPr lang="en-US" sz="1200" b="0" i="0" u="none" strike="noStrike" dirty="0">
                          <a:solidFill>
                            <a:srgbClr val="000000"/>
                          </a:solidFill>
                          <a:effectLst/>
                          <a:latin typeface="Arial"/>
                        </a:rPr>
                        <a:t>in</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…came from an artificial source</a:t>
                      </a:r>
                      <a:endParaRPr lang="en-US" sz="1200" b="0" i="0" u="none" strike="noStrike" dirty="0">
                        <a:solidFill>
                          <a:srgbClr val="000000"/>
                        </a:solidFill>
                        <a:effectLst/>
                        <a:latin typeface="Arial"/>
                      </a:endParaRP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his body that was not natural</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came from</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an artificial source</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had</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testosterone</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two people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told</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ESPN 's Mark Fainaru-</a:t>
                      </a:r>
                      <a:r>
                        <a:rPr lang="en-US" sz="1200" b="0" i="0" u="none" strike="noStrike" dirty="0" smtClean="0">
                          <a:solidFill>
                            <a:srgbClr val="000000"/>
                          </a:solidFill>
                          <a:effectLst/>
                          <a:latin typeface="Arial"/>
                        </a:rPr>
                        <a:t>Wada</a:t>
                      </a:r>
                      <a:endParaRPr lang="en-US" sz="1200" b="0" i="0" u="none" strike="noStrike" dirty="0">
                        <a:solidFill>
                          <a:srgbClr val="000000"/>
                        </a:solidFill>
                        <a:effectLst/>
                        <a:latin typeface="Arial"/>
                      </a:endParaRP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testing</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However showed</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Ramirez</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had testosterone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two people</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they</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would fight</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 suspension</a:t>
                      </a:r>
                    </a:p>
                  </a:txBody>
                  <a:tcPr marL="9107" marR="9107" marT="9107" marB="0" anchor="ctr">
                    <a:lnL>
                      <a:noFill/>
                    </a:lnL>
                    <a:lnR>
                      <a:noFill/>
                    </a:lnR>
                    <a:lnT>
                      <a:noFill/>
                    </a:lnT>
                    <a:lnB>
                      <a:noFill/>
                    </a:lnB>
                  </a:tcPr>
                </a:tc>
              </a:tr>
            </a:tbl>
          </a:graphicData>
        </a:graphic>
      </p:graphicFrame>
      <p:sp>
        <p:nvSpPr>
          <p:cNvPr id="10" name="Rounded Rectangle 9"/>
          <p:cNvSpPr/>
          <p:nvPr/>
        </p:nvSpPr>
        <p:spPr>
          <a:xfrm>
            <a:off x="1998133" y="3185237"/>
            <a:ext cx="4487333" cy="1337733"/>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000" dirty="0" smtClean="0">
                <a:solidFill>
                  <a:srgbClr val="292934"/>
                </a:solidFill>
              </a:rPr>
              <a:t>Too many relations!</a:t>
            </a:r>
          </a:p>
          <a:p>
            <a:pPr algn="ctr"/>
            <a:endParaRPr lang="en-US" sz="1000" dirty="0" smtClean="0">
              <a:solidFill>
                <a:srgbClr val="292934"/>
              </a:solidFill>
            </a:endParaRPr>
          </a:p>
        </p:txBody>
      </p:sp>
    </p:spTree>
    <p:extLst>
      <p:ext uri="{BB962C8B-B14F-4D97-AF65-F5344CB8AC3E}">
        <p14:creationId xmlns:p14="http://schemas.microsoft.com/office/powerpoint/2010/main" val="33190533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Event Extraction</a:t>
            </a:r>
          </a:p>
        </p:txBody>
      </p:sp>
      <p:sp>
        <p:nvSpPr>
          <p:cNvPr id="6" name="TextBox 5"/>
          <p:cNvSpPr txBox="1"/>
          <p:nvPr/>
        </p:nvSpPr>
        <p:spPr>
          <a:xfrm>
            <a:off x="489857" y="1105745"/>
            <a:ext cx="8050358" cy="400110"/>
          </a:xfrm>
          <a:prstGeom prst="rect">
            <a:avLst/>
          </a:prstGeom>
          <a:noFill/>
        </p:spPr>
        <p:txBody>
          <a:bodyPr wrap="square" rtlCol="0">
            <a:spAutoFit/>
          </a:bodyPr>
          <a:lstStyle/>
          <a:p>
            <a:pPr algn="ctr"/>
            <a:r>
              <a:rPr lang="en-US" sz="2000" b="1" dirty="0" smtClean="0"/>
              <a:t>What is missing?</a:t>
            </a:r>
            <a:endParaRPr lang="en-US" sz="2000" b="1" dirty="0"/>
          </a:p>
        </p:txBody>
      </p:sp>
      <p:sp>
        <p:nvSpPr>
          <p:cNvPr id="2" name="Rectangle 1"/>
          <p:cNvSpPr/>
          <p:nvPr/>
        </p:nvSpPr>
        <p:spPr>
          <a:xfrm>
            <a:off x="339071" y="1807281"/>
            <a:ext cx="8505911" cy="4524316"/>
          </a:xfrm>
          <a:prstGeom prst="rect">
            <a:avLst/>
          </a:prstGeom>
        </p:spPr>
        <p:txBody>
          <a:bodyPr wrap="square">
            <a:spAutoFit/>
          </a:bodyPr>
          <a:lstStyle/>
          <a:p>
            <a:r>
              <a:rPr lang="en-US" b="1" dirty="0" smtClean="0"/>
              <a:t>Salience </a:t>
            </a:r>
            <a:r>
              <a:rPr lang="en-US" dirty="0"/>
              <a:t>– Many actors and relations are not central.	</a:t>
            </a:r>
          </a:p>
          <a:p>
            <a:endParaRPr lang="en-US" dirty="0" smtClean="0"/>
          </a:p>
          <a:p>
            <a:r>
              <a:rPr lang="en-US" dirty="0"/>
              <a:t>	ESPN, Mark Fainaru-Wade, reporters.</a:t>
            </a:r>
          </a:p>
          <a:p>
            <a:r>
              <a:rPr lang="en-US" dirty="0"/>
              <a:t>	joined, told, was manager of, will never condone </a:t>
            </a:r>
          </a:p>
          <a:p>
            <a:endParaRPr lang="en-US" b="1" dirty="0" smtClean="0"/>
          </a:p>
          <a:p>
            <a:endParaRPr lang="en-US" b="1" dirty="0"/>
          </a:p>
          <a:p>
            <a:r>
              <a:rPr lang="en-US" b="1" dirty="0" smtClean="0"/>
              <a:t>Structure </a:t>
            </a:r>
            <a:r>
              <a:rPr lang="en-US" dirty="0"/>
              <a:t>– beyond the binary relations between entities.</a:t>
            </a:r>
          </a:p>
          <a:p>
            <a:endParaRPr lang="en-US" b="1" dirty="0" smtClean="0"/>
          </a:p>
          <a:p>
            <a:r>
              <a:rPr lang="en-US" b="1" dirty="0"/>
              <a:t>	</a:t>
            </a:r>
            <a:r>
              <a:rPr lang="en-US" dirty="0"/>
              <a:t>Some relations belong together</a:t>
            </a:r>
            <a:endParaRPr lang="en-US" b="1" dirty="0"/>
          </a:p>
          <a:p>
            <a:r>
              <a:rPr lang="en-US" b="1" dirty="0"/>
              <a:t>	</a:t>
            </a:r>
            <a:r>
              <a:rPr lang="en-US" dirty="0"/>
              <a:t>Order in which events happened. </a:t>
            </a:r>
            <a:endParaRPr lang="en-US" b="1" dirty="0"/>
          </a:p>
          <a:p>
            <a:endParaRPr lang="en-US" b="1" dirty="0" smtClean="0"/>
          </a:p>
          <a:p>
            <a:r>
              <a:rPr lang="en-US" b="1" dirty="0" smtClean="0"/>
              <a:t>Implicit </a:t>
            </a:r>
            <a:r>
              <a:rPr lang="en-US" b="1" dirty="0"/>
              <a:t>relations</a:t>
            </a:r>
            <a:r>
              <a:rPr lang="en-US" dirty="0"/>
              <a:t> – beyond what is stated in text.</a:t>
            </a:r>
          </a:p>
          <a:p>
            <a:endParaRPr lang="en-US" dirty="0" smtClean="0"/>
          </a:p>
          <a:p>
            <a:r>
              <a:rPr lang="en-US" dirty="0"/>
              <a:t>	Ramirez was a Dodger.</a:t>
            </a:r>
          </a:p>
          <a:p>
            <a:r>
              <a:rPr lang="en-US" dirty="0"/>
              <a:t>	Ramirez failed a drug test.</a:t>
            </a:r>
          </a:p>
          <a:p>
            <a:r>
              <a:rPr lang="en-US" dirty="0"/>
              <a:t>	Major League Baseball suspended </a:t>
            </a:r>
            <a:r>
              <a:rPr lang="en-US" dirty="0" smtClean="0"/>
              <a:t>Ramirez.</a:t>
            </a:r>
            <a:endParaRPr lang="en-US" dirty="0"/>
          </a:p>
        </p:txBody>
      </p:sp>
      <p:sp>
        <p:nvSpPr>
          <p:cNvPr id="8" name="Rectangle 7"/>
          <p:cNvSpPr/>
          <p:nvPr/>
        </p:nvSpPr>
        <p:spPr>
          <a:xfrm>
            <a:off x="6454466" y="2277034"/>
            <a:ext cx="1514432" cy="369332"/>
          </a:xfrm>
          <a:prstGeom prst="rect">
            <a:avLst/>
          </a:prstGeom>
          <a:solidFill>
            <a:srgbClr val="AAD211"/>
          </a:solidFill>
        </p:spPr>
        <p:txBody>
          <a:bodyPr wrap="square">
            <a:spAutoFit/>
          </a:bodyPr>
          <a:lstStyle/>
          <a:p>
            <a:pPr algn="ctr"/>
            <a:r>
              <a:rPr lang="en-US" dirty="0" smtClean="0"/>
              <a:t>This talk.</a:t>
            </a:r>
            <a:endParaRPr lang="en-US" dirty="0"/>
          </a:p>
        </p:txBody>
      </p:sp>
      <p:sp>
        <p:nvSpPr>
          <p:cNvPr id="10" name="Rectangle 9"/>
          <p:cNvSpPr/>
          <p:nvPr/>
        </p:nvSpPr>
        <p:spPr>
          <a:xfrm>
            <a:off x="6477966" y="4612233"/>
            <a:ext cx="1467431" cy="369332"/>
          </a:xfrm>
          <a:prstGeom prst="rect">
            <a:avLst/>
          </a:prstGeom>
          <a:solidFill>
            <a:schemeClr val="bg1">
              <a:lumMod val="85000"/>
            </a:schemeClr>
          </a:solidFill>
        </p:spPr>
        <p:txBody>
          <a:bodyPr wrap="none">
            <a:spAutoFit/>
          </a:bodyPr>
          <a:lstStyle/>
          <a:p>
            <a:pPr algn="ctr"/>
            <a:r>
              <a:rPr lang="en-US" dirty="0" smtClean="0"/>
              <a:t>Future </a:t>
            </a:r>
            <a:r>
              <a:rPr lang="en-US" dirty="0" smtClean="0"/>
              <a:t>work</a:t>
            </a:r>
            <a:r>
              <a:rPr lang="en-US" dirty="0"/>
              <a:t>.</a:t>
            </a:r>
            <a:endParaRPr lang="en-US" dirty="0"/>
          </a:p>
        </p:txBody>
      </p:sp>
    </p:spTree>
    <p:extLst>
      <p:ext uri="{BB962C8B-B14F-4D97-AF65-F5344CB8AC3E}">
        <p14:creationId xmlns:p14="http://schemas.microsoft.com/office/powerpoint/2010/main" val="105629665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2671" y="1501820"/>
            <a:ext cx="7967543" cy="1200329"/>
          </a:xfrm>
          <a:prstGeom prst="rect">
            <a:avLst/>
          </a:prstGeom>
          <a:noFill/>
        </p:spPr>
        <p:txBody>
          <a:bodyPr wrap="square" rtlCol="0">
            <a:spAutoFit/>
          </a:bodyPr>
          <a:lstStyle/>
          <a:p>
            <a:r>
              <a:rPr lang="en-US" dirty="0" smtClean="0"/>
              <a:t>		1) Manny Ramirez was suspended for 50 games</a:t>
            </a:r>
          </a:p>
          <a:p>
            <a:r>
              <a:rPr lang="en-US" dirty="0"/>
              <a:t>	</a:t>
            </a:r>
            <a:r>
              <a:rPr lang="en-US" dirty="0" smtClean="0"/>
              <a:t>	</a:t>
            </a:r>
            <a:r>
              <a:rPr lang="en-US" dirty="0" smtClean="0"/>
              <a:t>2) </a:t>
            </a:r>
            <a:r>
              <a:rPr lang="en-US" dirty="0" smtClean="0"/>
              <a:t>Ramirez had testosterone from an artificial source</a:t>
            </a:r>
          </a:p>
          <a:p>
            <a:r>
              <a:rPr lang="en-US" dirty="0" smtClean="0"/>
              <a:t>		</a:t>
            </a:r>
            <a:r>
              <a:rPr lang="en-US" dirty="0" smtClean="0"/>
              <a:t>3) </a:t>
            </a:r>
            <a:r>
              <a:rPr lang="en-US" dirty="0" smtClean="0"/>
              <a:t>Ramirez used the drug </a:t>
            </a:r>
            <a:r>
              <a:rPr lang="en-US" dirty="0" err="1" smtClean="0"/>
              <a:t>hCG</a:t>
            </a:r>
            <a:endParaRPr lang="en-US" dirty="0" smtClean="0"/>
          </a:p>
          <a:p>
            <a:r>
              <a:rPr lang="en-US" dirty="0"/>
              <a:t>	</a:t>
            </a:r>
            <a:r>
              <a:rPr lang="en-US" dirty="0" smtClean="0"/>
              <a:t>	</a:t>
            </a:r>
            <a:r>
              <a:rPr lang="en-US" dirty="0" smtClean="0"/>
              <a:t>4) </a:t>
            </a:r>
            <a:r>
              <a:rPr lang="en-US" dirty="0" smtClean="0"/>
              <a:t>Ramirez was suspended by Major League Baseball</a:t>
            </a:r>
          </a:p>
        </p:txBody>
      </p:sp>
      <p:sp>
        <p:nvSpPr>
          <p:cNvPr id="3" name="Title 2"/>
          <p:cNvSpPr>
            <a:spLocks noGrp="1"/>
          </p:cNvSpPr>
          <p:nvPr>
            <p:ph type="title"/>
          </p:nvPr>
        </p:nvSpPr>
        <p:spPr/>
        <p:txBody>
          <a:bodyPr/>
          <a:lstStyle/>
          <a:p>
            <a:pPr algn="ctr"/>
            <a:r>
              <a:rPr lang="en-US" dirty="0"/>
              <a:t>Event Extraction</a:t>
            </a:r>
          </a:p>
        </p:txBody>
      </p:sp>
      <p:sp>
        <p:nvSpPr>
          <p:cNvPr id="9" name="TextBox 8"/>
          <p:cNvSpPr txBox="1"/>
          <p:nvPr/>
        </p:nvSpPr>
        <p:spPr>
          <a:xfrm>
            <a:off x="572672" y="3060294"/>
            <a:ext cx="7967543" cy="3477875"/>
          </a:xfrm>
          <a:prstGeom prst="rect">
            <a:avLst/>
          </a:prstGeom>
          <a:noFill/>
          <a:ln>
            <a:solidFill>
              <a:srgbClr val="3366FF"/>
            </a:solidFill>
          </a:ln>
        </p:spPr>
        <p:txBody>
          <a:bodyPr wrap="square" rtlCol="0">
            <a:spAutoFit/>
          </a:bodyPr>
          <a:lstStyle/>
          <a:p>
            <a:pPr algn="just"/>
            <a:r>
              <a:rPr lang="en-US" sz="1000" dirty="0"/>
              <a:t> Manny Ramirez joined a growing lineup of All-Stars linked to drugs Thursday, with the dreadlocked slugger banished for 50 games by a sport that cannot shake free from scandal.</a:t>
            </a:r>
          </a:p>
          <a:p>
            <a:pPr algn="just"/>
            <a:endParaRPr lang="en-US" sz="1000" dirty="0"/>
          </a:p>
          <a:p>
            <a:pPr algn="just"/>
            <a:r>
              <a:rPr lang="en-US" sz="1000" dirty="0"/>
              <a:t>The Los Angeles Dodgers star said he did not take steroids and was prescribed medication by a doctor that contained a banned substance.</a:t>
            </a:r>
          </a:p>
          <a:p>
            <a:pPr algn="just"/>
            <a:endParaRPr lang="en-US" sz="1000" dirty="0"/>
          </a:p>
          <a:p>
            <a:pPr algn="just"/>
            <a:r>
              <a:rPr lang="en-US" sz="1000" dirty="0"/>
              <a:t>"It's a dark day for baseball and certainly for this organization," Dodgers general manager Ned Colletti told reporters on the field at Dodger Stadium. "This organization will never condone anything that isn't clean."</a:t>
            </a:r>
          </a:p>
          <a:p>
            <a:pPr algn="just"/>
            <a:endParaRPr lang="en-US" sz="1000" dirty="0"/>
          </a:p>
          <a:p>
            <a:pPr algn="just"/>
            <a:r>
              <a:rPr lang="en-US" sz="1000" dirty="0"/>
              <a:t>The commissioner's office didn't announce the specific violation by the 36-year-old outfielder, who apologized to the Dodgers and fans for "this whole situation."</a:t>
            </a:r>
          </a:p>
          <a:p>
            <a:pPr algn="just"/>
            <a:endParaRPr lang="en-US" sz="1000" dirty="0"/>
          </a:p>
          <a:p>
            <a:pPr algn="just"/>
            <a:r>
              <a:rPr lang="en-US" sz="1000" dirty="0"/>
              <a:t>However, testing by Major League Baseball showed that Ramirez had testosterone in his body that was not natural and came from an artificial source, two people with knowledge of the case told ESPN's Mark Fainaru-Wada and T.J. Quinn. The sources said that in addition to the artificial testosterone, Ramirez was identified as using the female fertility drug human chorionic gonadotropin, or </a:t>
            </a:r>
            <a:r>
              <a:rPr lang="en-US" sz="1000" dirty="0" err="1"/>
              <a:t>hCG</a:t>
            </a:r>
            <a:r>
              <a:rPr lang="en-US" sz="1000" dirty="0"/>
              <a:t>.</a:t>
            </a:r>
          </a:p>
          <a:p>
            <a:pPr algn="just"/>
            <a:endParaRPr lang="en-US" sz="1000" dirty="0"/>
          </a:p>
          <a:p>
            <a:pPr algn="just"/>
            <a:r>
              <a:rPr lang="en-US" sz="1000" dirty="0"/>
              <a:t>The sources said Ramirez was suspended for using </a:t>
            </a:r>
            <a:r>
              <a:rPr lang="en-US" sz="1000" dirty="0" err="1"/>
              <a:t>hCG</a:t>
            </a:r>
            <a:r>
              <a:rPr lang="en-US" sz="1000" dirty="0"/>
              <a:t> because baseball had documentation to prove his use of the drug. A Major League Baseball source said Ramirez's representatives indicated they would fight a suspension for using artificial testosterone.</a:t>
            </a:r>
          </a:p>
          <a:p>
            <a:pPr algn="just"/>
            <a:endParaRPr lang="en-US" sz="1000" dirty="0"/>
          </a:p>
          <a:p>
            <a:pPr algn="just"/>
            <a:r>
              <a:rPr lang="en-US" sz="1000" dirty="0"/>
              <a:t>Ramirez, in a statement issued by the players' union, said: "Recently, I saw a physician for a personal health issue. He gave me a medication, not a steroid, which he thought was OK to give </a:t>
            </a:r>
            <a:r>
              <a:rPr lang="en-US" sz="1000" dirty="0" smtClean="0"/>
              <a:t>me.</a:t>
            </a:r>
          </a:p>
          <a:p>
            <a:pPr algn="just"/>
            <a:r>
              <a:rPr lang="en-US" sz="1000" dirty="0" smtClean="0"/>
              <a:t>…</a:t>
            </a:r>
            <a:endParaRPr lang="en-US" sz="1000" dirty="0"/>
          </a:p>
        </p:txBody>
      </p:sp>
      <p:sp>
        <p:nvSpPr>
          <p:cNvPr id="10" name="TextBox 9"/>
          <p:cNvSpPr txBox="1"/>
          <p:nvPr/>
        </p:nvSpPr>
        <p:spPr>
          <a:xfrm>
            <a:off x="489857" y="1105745"/>
            <a:ext cx="8050358" cy="400110"/>
          </a:xfrm>
          <a:prstGeom prst="rect">
            <a:avLst/>
          </a:prstGeom>
          <a:noFill/>
        </p:spPr>
        <p:txBody>
          <a:bodyPr wrap="square" rtlCol="0">
            <a:spAutoFit/>
          </a:bodyPr>
          <a:lstStyle/>
          <a:p>
            <a:pPr algn="ctr"/>
            <a:r>
              <a:rPr lang="en-US" sz="2000" b="1" dirty="0"/>
              <a:t>What are the salient pieces of information in this document?</a:t>
            </a:r>
          </a:p>
        </p:txBody>
      </p:sp>
      <p:sp>
        <p:nvSpPr>
          <p:cNvPr id="7" name="Rounded Rectangle 6"/>
          <p:cNvSpPr/>
          <p:nvPr/>
        </p:nvSpPr>
        <p:spPr>
          <a:xfrm>
            <a:off x="1920875" y="3642797"/>
            <a:ext cx="5302251" cy="2276611"/>
          </a:xfrm>
          <a:prstGeom prst="roundRect">
            <a:avLst/>
          </a:prstGeom>
          <a:solidFill>
            <a:schemeClr val="bg2">
              <a:lumMod val="75000"/>
            </a:schemeClr>
          </a:solidFill>
          <a:ln>
            <a:solidFill>
              <a:schemeClr val="bg2">
                <a:lumMod val="25000"/>
              </a:schemeClr>
            </a:solidFill>
          </a:ln>
        </p:spPr>
        <p:style>
          <a:lnRef idx="1">
            <a:schemeClr val="dk1"/>
          </a:lnRef>
          <a:fillRef idx="2">
            <a:schemeClr val="dk1"/>
          </a:fillRef>
          <a:effectRef idx="1">
            <a:schemeClr val="dk1"/>
          </a:effectRef>
          <a:fontRef idx="minor">
            <a:schemeClr val="dk1"/>
          </a:fontRef>
        </p:style>
        <p:txBody>
          <a:bodyPr rtlCol="0" anchor="t"/>
          <a:lstStyle/>
          <a:p>
            <a:r>
              <a:rPr lang="en-US" sz="1400" b="1" dirty="0"/>
              <a:t>Suspension Schema</a:t>
            </a:r>
          </a:p>
          <a:p>
            <a:endParaRPr lang="en-US" sz="1400" b="1" dirty="0"/>
          </a:p>
          <a:p>
            <a:r>
              <a:rPr lang="en-US" sz="1400" b="1" dirty="0"/>
              <a:t>Actors		Roles</a:t>
            </a:r>
            <a:endParaRPr lang="en-US" sz="1400" b="1" dirty="0"/>
          </a:p>
          <a:p>
            <a:r>
              <a:rPr lang="en-US" sz="1400" dirty="0"/>
              <a:t>Test			Drug test that was administered</a:t>
            </a:r>
          </a:p>
          <a:p>
            <a:r>
              <a:rPr lang="en-US" sz="1400" dirty="0"/>
              <a:t>Player		Person who fails the test</a:t>
            </a:r>
          </a:p>
          <a:p>
            <a:r>
              <a:rPr lang="en-US" sz="1400" dirty="0"/>
              <a:t>Team			Player’s team</a:t>
            </a:r>
          </a:p>
          <a:p>
            <a:r>
              <a:rPr lang="en-US" sz="1400" dirty="0"/>
              <a:t>Organization	Organization that suspends the player</a:t>
            </a:r>
          </a:p>
          <a:p>
            <a:r>
              <a:rPr lang="en-US" sz="1400" dirty="0"/>
              <a:t>Drug			Drug used by the player</a:t>
            </a:r>
          </a:p>
          <a:p>
            <a:r>
              <a:rPr lang="en-US" sz="1400" dirty="0"/>
              <a:t>Duration		Time for which the player is suspended</a:t>
            </a:r>
          </a:p>
          <a:p>
            <a:endParaRPr lang="en-US" sz="1400" dirty="0"/>
          </a:p>
        </p:txBody>
      </p:sp>
    </p:spTree>
    <p:extLst>
      <p:ext uri="{BB962C8B-B14F-4D97-AF65-F5344CB8AC3E}">
        <p14:creationId xmlns:p14="http://schemas.microsoft.com/office/powerpoint/2010/main" val="5798188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Event Extraction</a:t>
            </a:r>
          </a:p>
        </p:txBody>
      </p:sp>
      <p:sp>
        <p:nvSpPr>
          <p:cNvPr id="10" name="TextBox 9"/>
          <p:cNvSpPr txBox="1"/>
          <p:nvPr/>
        </p:nvSpPr>
        <p:spPr>
          <a:xfrm>
            <a:off x="489857" y="1105745"/>
            <a:ext cx="8050358" cy="400110"/>
          </a:xfrm>
          <a:prstGeom prst="rect">
            <a:avLst/>
          </a:prstGeom>
          <a:noFill/>
        </p:spPr>
        <p:txBody>
          <a:bodyPr wrap="square" rtlCol="0">
            <a:spAutoFit/>
          </a:bodyPr>
          <a:lstStyle/>
          <a:p>
            <a:pPr algn="ctr"/>
            <a:r>
              <a:rPr lang="en-US" sz="2000" b="1" dirty="0"/>
              <a:t>What are the salient pieces of information in this document?</a:t>
            </a:r>
          </a:p>
        </p:txBody>
      </p:sp>
      <p:sp>
        <p:nvSpPr>
          <p:cNvPr id="7" name="Rounded Rectangle 6"/>
          <p:cNvSpPr/>
          <p:nvPr/>
        </p:nvSpPr>
        <p:spPr>
          <a:xfrm>
            <a:off x="4825999" y="2916795"/>
            <a:ext cx="4199467" cy="2383338"/>
          </a:xfrm>
          <a:prstGeom prst="roundRect">
            <a:avLst/>
          </a:prstGeom>
          <a:solidFill>
            <a:schemeClr val="bg2">
              <a:lumMod val="75000"/>
            </a:schemeClr>
          </a:solidFill>
          <a:ln>
            <a:solidFill>
              <a:schemeClr val="bg2">
                <a:lumMod val="25000"/>
              </a:schemeClr>
            </a:solidFill>
          </a:ln>
        </p:spPr>
        <p:style>
          <a:lnRef idx="1">
            <a:schemeClr val="dk1"/>
          </a:lnRef>
          <a:fillRef idx="2">
            <a:schemeClr val="dk1"/>
          </a:fillRef>
          <a:effectRef idx="1">
            <a:schemeClr val="dk1"/>
          </a:effectRef>
          <a:fontRef idx="minor">
            <a:schemeClr val="dk1"/>
          </a:fontRef>
        </p:style>
        <p:txBody>
          <a:bodyPr rtlCol="0" anchor="t"/>
          <a:lstStyle/>
          <a:p>
            <a:r>
              <a:rPr lang="en-US" sz="1400" b="1" dirty="0" smtClean="0"/>
              <a:t>Suspension Event</a:t>
            </a:r>
            <a:endParaRPr lang="en-US" sz="1400" b="1" dirty="0"/>
          </a:p>
          <a:p>
            <a:r>
              <a:rPr lang="en-US" sz="1400" b="1" dirty="0"/>
              <a:t>		</a:t>
            </a:r>
            <a:endParaRPr lang="en-US" sz="1400" b="1" dirty="0"/>
          </a:p>
          <a:p>
            <a:r>
              <a:rPr lang="en-US" sz="1400" dirty="0"/>
              <a:t>Test		</a:t>
            </a:r>
            <a:r>
              <a:rPr lang="en-US" sz="1400" dirty="0" smtClean="0"/>
              <a:t>	testosterone</a:t>
            </a:r>
          </a:p>
          <a:p>
            <a:r>
              <a:rPr lang="en-US" sz="1400" dirty="0" smtClean="0"/>
              <a:t>Player		Manny Ramirez	</a:t>
            </a:r>
          </a:p>
          <a:p>
            <a:r>
              <a:rPr lang="en-US" sz="1400" dirty="0" smtClean="0"/>
              <a:t>Team</a:t>
            </a:r>
            <a:r>
              <a:rPr lang="en-US" sz="1400" dirty="0"/>
              <a:t>		</a:t>
            </a:r>
            <a:r>
              <a:rPr lang="en-US" sz="1400" dirty="0" smtClean="0"/>
              <a:t>	Dodgers</a:t>
            </a:r>
            <a:endParaRPr lang="en-US" sz="1400" dirty="0"/>
          </a:p>
          <a:p>
            <a:r>
              <a:rPr lang="en-US" sz="1400" dirty="0"/>
              <a:t>Organization	</a:t>
            </a:r>
            <a:r>
              <a:rPr lang="en-US" sz="1400" dirty="0" smtClean="0"/>
              <a:t>Major League Baseball</a:t>
            </a:r>
            <a:endParaRPr lang="en-US" sz="1400" dirty="0"/>
          </a:p>
          <a:p>
            <a:r>
              <a:rPr lang="en-US" sz="1400" dirty="0"/>
              <a:t>Drug		</a:t>
            </a:r>
            <a:r>
              <a:rPr lang="en-US" sz="1400" dirty="0" smtClean="0"/>
              <a:t>	testosterone, </a:t>
            </a:r>
            <a:r>
              <a:rPr lang="en-US" sz="1400" dirty="0" err="1" smtClean="0"/>
              <a:t>hCG</a:t>
            </a:r>
            <a:endParaRPr lang="en-US" sz="1400" dirty="0" smtClean="0"/>
          </a:p>
          <a:p>
            <a:r>
              <a:rPr lang="en-US" sz="1400" dirty="0" smtClean="0"/>
              <a:t>Duration</a:t>
            </a:r>
            <a:r>
              <a:rPr lang="en-US" sz="1400" dirty="0"/>
              <a:t>		</a:t>
            </a:r>
            <a:r>
              <a:rPr lang="en-US" sz="1400" dirty="0" smtClean="0"/>
              <a:t>50 games</a:t>
            </a:r>
            <a:endParaRPr lang="en-US" sz="1400" dirty="0"/>
          </a:p>
          <a:p>
            <a:endParaRPr lang="en-US" sz="1400" dirty="0"/>
          </a:p>
        </p:txBody>
      </p:sp>
      <p:sp>
        <p:nvSpPr>
          <p:cNvPr id="8" name="TextBox 7"/>
          <p:cNvSpPr txBox="1"/>
          <p:nvPr/>
        </p:nvSpPr>
        <p:spPr>
          <a:xfrm>
            <a:off x="339071" y="2371380"/>
            <a:ext cx="3352397" cy="4031874"/>
          </a:xfrm>
          <a:prstGeom prst="rect">
            <a:avLst/>
          </a:prstGeom>
          <a:noFill/>
          <a:ln>
            <a:solidFill>
              <a:srgbClr val="3366FF"/>
            </a:solidFill>
          </a:ln>
        </p:spPr>
        <p:txBody>
          <a:bodyPr wrap="square" rtlCol="0">
            <a:spAutoFit/>
          </a:bodyPr>
          <a:lstStyle/>
          <a:p>
            <a:pPr algn="just"/>
            <a:r>
              <a:rPr lang="en-US" sz="800" b="1" dirty="0"/>
              <a:t> </a:t>
            </a:r>
            <a:r>
              <a:rPr lang="en-US" sz="800" b="1" dirty="0">
                <a:solidFill>
                  <a:srgbClr val="3366FF"/>
                </a:solidFill>
              </a:rPr>
              <a:t>Manny Ramirez</a:t>
            </a:r>
            <a:r>
              <a:rPr lang="en-US" sz="800" dirty="0"/>
              <a:t> joined a </a:t>
            </a:r>
            <a:r>
              <a:rPr lang="en-US" sz="800" dirty="0" smtClean="0"/>
              <a:t>growing </a:t>
            </a:r>
            <a:r>
              <a:rPr lang="en-US" sz="800" dirty="0"/>
              <a:t>lineup of All-Stars linked to drugs </a:t>
            </a:r>
            <a:r>
              <a:rPr lang="en-US" sz="800" b="1" dirty="0">
                <a:solidFill>
                  <a:srgbClr val="FF0000"/>
                </a:solidFill>
              </a:rPr>
              <a:t>Thursday</a:t>
            </a:r>
            <a:r>
              <a:rPr lang="en-US" sz="800" dirty="0"/>
              <a:t>, with the dreadlocked slugger banished for 50 games by a sport that cannot shake free from scandal.</a:t>
            </a:r>
          </a:p>
          <a:p>
            <a:pPr algn="just"/>
            <a:endParaRPr lang="en-US" sz="800" dirty="0"/>
          </a:p>
          <a:p>
            <a:pPr algn="just"/>
            <a:r>
              <a:rPr lang="en-US" sz="800" dirty="0"/>
              <a:t>The </a:t>
            </a:r>
            <a:r>
              <a:rPr lang="en-US" sz="800" b="1" dirty="0">
                <a:solidFill>
                  <a:srgbClr val="008000"/>
                </a:solidFill>
              </a:rPr>
              <a:t>Los Angeles Dodgers</a:t>
            </a:r>
            <a:r>
              <a:rPr lang="en-US" sz="800" b="1" dirty="0"/>
              <a:t> </a:t>
            </a:r>
            <a:r>
              <a:rPr lang="en-US" sz="800" dirty="0"/>
              <a:t>star said he did not take steroids and was prescribed medication by a doctor that contained a banned substance.</a:t>
            </a:r>
          </a:p>
          <a:p>
            <a:pPr algn="just"/>
            <a:endParaRPr lang="en-US" sz="800" dirty="0"/>
          </a:p>
          <a:p>
            <a:pPr algn="just"/>
            <a:r>
              <a:rPr lang="en-US" sz="800" dirty="0"/>
              <a:t>"It's a dark day for baseball and certainly for this organization," </a:t>
            </a:r>
            <a:r>
              <a:rPr lang="en-US" sz="800" b="1" dirty="0">
                <a:solidFill>
                  <a:srgbClr val="3366FF"/>
                </a:solidFill>
              </a:rPr>
              <a:t>Dodgers</a:t>
            </a:r>
            <a:r>
              <a:rPr lang="en-US" sz="800" dirty="0">
                <a:solidFill>
                  <a:srgbClr val="3366FF"/>
                </a:solidFill>
              </a:rPr>
              <a:t> </a:t>
            </a:r>
            <a:r>
              <a:rPr lang="en-US" sz="800" dirty="0"/>
              <a:t>general manager </a:t>
            </a:r>
            <a:r>
              <a:rPr lang="en-US" sz="800" b="1" dirty="0">
                <a:solidFill>
                  <a:srgbClr val="3366FF"/>
                </a:solidFill>
              </a:rPr>
              <a:t>Ned Colletti</a:t>
            </a:r>
            <a:r>
              <a:rPr lang="en-US" sz="800" dirty="0"/>
              <a:t> told reporters on the field at </a:t>
            </a:r>
            <a:r>
              <a:rPr lang="en-US" sz="800" b="1" dirty="0">
                <a:solidFill>
                  <a:srgbClr val="800000"/>
                </a:solidFill>
              </a:rPr>
              <a:t>Dodger Stadium</a:t>
            </a:r>
            <a:r>
              <a:rPr lang="en-US" sz="800" dirty="0"/>
              <a:t>. "This organization will never condone anything that isn't clean."</a:t>
            </a:r>
          </a:p>
          <a:p>
            <a:pPr algn="just"/>
            <a:endParaRPr lang="en-US" sz="800" dirty="0"/>
          </a:p>
          <a:p>
            <a:pPr algn="just"/>
            <a:r>
              <a:rPr lang="en-US" sz="800" dirty="0"/>
              <a:t>The commissioner's office didn't announce the specific violation by the 36-year-old outfielder, who apologized to the </a:t>
            </a:r>
            <a:r>
              <a:rPr lang="en-US" sz="800" b="1" dirty="0">
                <a:solidFill>
                  <a:srgbClr val="008000"/>
                </a:solidFill>
              </a:rPr>
              <a:t>Dodgers</a:t>
            </a:r>
            <a:r>
              <a:rPr lang="en-US" sz="800" dirty="0"/>
              <a:t> and fans for "this whole situation."</a:t>
            </a:r>
          </a:p>
          <a:p>
            <a:pPr algn="just"/>
            <a:endParaRPr lang="en-US" sz="800" dirty="0"/>
          </a:p>
          <a:p>
            <a:pPr algn="just"/>
            <a:r>
              <a:rPr lang="en-US" sz="800" dirty="0"/>
              <a:t>However, testing by </a:t>
            </a:r>
            <a:r>
              <a:rPr lang="en-US" sz="800" b="1" dirty="0">
                <a:solidFill>
                  <a:srgbClr val="008000"/>
                </a:solidFill>
              </a:rPr>
              <a:t>Major League Baseball</a:t>
            </a:r>
            <a:r>
              <a:rPr lang="en-US" sz="800" dirty="0"/>
              <a:t> showed that </a:t>
            </a:r>
            <a:r>
              <a:rPr lang="en-US" sz="800" b="1" dirty="0">
                <a:solidFill>
                  <a:srgbClr val="3366FF"/>
                </a:solidFill>
              </a:rPr>
              <a:t>Ramirez</a:t>
            </a:r>
            <a:r>
              <a:rPr lang="en-US" sz="800" dirty="0"/>
              <a:t> had testosterone in his body that was not natural and came from an artificial source, two people with knowledge of the case told </a:t>
            </a:r>
            <a:r>
              <a:rPr lang="en-US" sz="800" b="1" dirty="0">
                <a:solidFill>
                  <a:srgbClr val="008000"/>
                </a:solidFill>
              </a:rPr>
              <a:t>ESPN</a:t>
            </a:r>
            <a:r>
              <a:rPr lang="en-US" sz="800" dirty="0"/>
              <a:t>'s </a:t>
            </a:r>
            <a:r>
              <a:rPr lang="en-US" sz="800" b="1" dirty="0">
                <a:solidFill>
                  <a:srgbClr val="3366FF"/>
                </a:solidFill>
              </a:rPr>
              <a:t>Mark Fainaru-Wada</a:t>
            </a:r>
            <a:r>
              <a:rPr lang="en-US" sz="800" dirty="0"/>
              <a:t> and </a:t>
            </a:r>
            <a:r>
              <a:rPr lang="en-US" sz="800" b="1" dirty="0">
                <a:solidFill>
                  <a:srgbClr val="3366FF"/>
                </a:solidFill>
              </a:rPr>
              <a:t>T.J. Quinn</a:t>
            </a:r>
            <a:r>
              <a:rPr lang="en-US" sz="800" dirty="0"/>
              <a:t>. The sources said that in addition to the artificial testosterone, </a:t>
            </a:r>
            <a:r>
              <a:rPr lang="en-US" sz="800" b="1" dirty="0">
                <a:solidFill>
                  <a:srgbClr val="3366FF"/>
                </a:solidFill>
              </a:rPr>
              <a:t>Ramirez</a:t>
            </a:r>
            <a:r>
              <a:rPr lang="en-US" sz="800" dirty="0">
                <a:solidFill>
                  <a:srgbClr val="3366FF"/>
                </a:solidFill>
              </a:rPr>
              <a:t> </a:t>
            </a:r>
            <a:r>
              <a:rPr lang="en-US" sz="800" dirty="0"/>
              <a:t>was identified as using the female fertility drug human chorionic gonadotropin, or </a:t>
            </a:r>
            <a:r>
              <a:rPr lang="en-US" sz="800" dirty="0" err="1"/>
              <a:t>hCG</a:t>
            </a:r>
            <a:r>
              <a:rPr lang="en-US" sz="800" dirty="0"/>
              <a:t>.</a:t>
            </a:r>
          </a:p>
          <a:p>
            <a:pPr algn="just"/>
            <a:endParaRPr lang="en-US" sz="800" dirty="0"/>
          </a:p>
          <a:p>
            <a:pPr algn="just"/>
            <a:r>
              <a:rPr lang="en-US" sz="800" dirty="0"/>
              <a:t>The sources said </a:t>
            </a:r>
            <a:r>
              <a:rPr lang="en-US" sz="800" b="1" dirty="0">
                <a:solidFill>
                  <a:srgbClr val="3366FF"/>
                </a:solidFill>
              </a:rPr>
              <a:t>Ramirez</a:t>
            </a:r>
            <a:r>
              <a:rPr lang="en-US" sz="800" dirty="0"/>
              <a:t> was suspended for using </a:t>
            </a:r>
            <a:r>
              <a:rPr lang="en-US" sz="800" dirty="0" err="1"/>
              <a:t>hCG</a:t>
            </a:r>
            <a:r>
              <a:rPr lang="en-US" sz="800" dirty="0"/>
              <a:t> because baseball had documentation to prove his use of the drug. A </a:t>
            </a:r>
            <a:r>
              <a:rPr lang="en-US" sz="800" b="1" dirty="0">
                <a:solidFill>
                  <a:srgbClr val="008000"/>
                </a:solidFill>
              </a:rPr>
              <a:t>Major League Baseball </a:t>
            </a:r>
            <a:r>
              <a:rPr lang="en-US" sz="800" dirty="0"/>
              <a:t>source said Ramirez's representatives indicated they would fight a suspension for using artificial testosterone.</a:t>
            </a:r>
          </a:p>
          <a:p>
            <a:pPr algn="just"/>
            <a:endParaRPr lang="en-US" sz="800" dirty="0"/>
          </a:p>
          <a:p>
            <a:pPr algn="just"/>
            <a:r>
              <a:rPr lang="en-US" sz="800" b="1" dirty="0">
                <a:solidFill>
                  <a:srgbClr val="3366FF"/>
                </a:solidFill>
              </a:rPr>
              <a:t>Ramirez</a:t>
            </a:r>
            <a:r>
              <a:rPr lang="en-US" sz="800" dirty="0"/>
              <a:t>, in a statement issued by the </a:t>
            </a:r>
            <a:r>
              <a:rPr lang="en-US" sz="800" b="1" dirty="0">
                <a:solidFill>
                  <a:srgbClr val="008000"/>
                </a:solidFill>
              </a:rPr>
              <a:t>players' union</a:t>
            </a:r>
            <a:r>
              <a:rPr lang="en-US" sz="800" dirty="0"/>
              <a:t>, said: "Recently, I saw a physician for a personal health issue. He gave me a medication, not a steroid, which he thought was OK to give </a:t>
            </a:r>
            <a:r>
              <a:rPr lang="en-US" sz="800" dirty="0" smtClean="0"/>
              <a:t>me.</a:t>
            </a:r>
          </a:p>
          <a:p>
            <a:pPr algn="just"/>
            <a:r>
              <a:rPr lang="en-US" sz="800" dirty="0" smtClean="0"/>
              <a:t>…</a:t>
            </a:r>
            <a:endParaRPr lang="en-US" sz="800" dirty="0"/>
          </a:p>
        </p:txBody>
      </p:sp>
      <p:sp>
        <p:nvSpPr>
          <p:cNvPr id="11" name="Right Arrow 10"/>
          <p:cNvSpPr/>
          <p:nvPr/>
        </p:nvSpPr>
        <p:spPr>
          <a:xfrm>
            <a:off x="3742274" y="3793067"/>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4" name="TextBox 3"/>
          <p:cNvSpPr txBox="1"/>
          <p:nvPr/>
        </p:nvSpPr>
        <p:spPr>
          <a:xfrm>
            <a:off x="3810006" y="3285063"/>
            <a:ext cx="982133" cy="523220"/>
          </a:xfrm>
          <a:prstGeom prst="rect">
            <a:avLst/>
          </a:prstGeom>
          <a:noFill/>
        </p:spPr>
        <p:txBody>
          <a:bodyPr wrap="square" rtlCol="0">
            <a:spAutoFit/>
          </a:bodyPr>
          <a:lstStyle/>
          <a:p>
            <a:pPr algn="ctr"/>
            <a:r>
              <a:rPr lang="en-US" sz="1400" b="1" dirty="0" smtClean="0"/>
              <a:t>Template</a:t>
            </a:r>
          </a:p>
          <a:p>
            <a:pPr algn="ctr"/>
            <a:r>
              <a:rPr lang="en-US" sz="1400" b="1" dirty="0" smtClean="0"/>
              <a:t>IE</a:t>
            </a:r>
            <a:endParaRPr lang="en-US" sz="1400" b="1" dirty="0"/>
          </a:p>
        </p:txBody>
      </p:sp>
    </p:spTree>
    <p:extLst>
      <p:ext uri="{BB962C8B-B14F-4D97-AF65-F5344CB8AC3E}">
        <p14:creationId xmlns:p14="http://schemas.microsoft.com/office/powerpoint/2010/main" val="42648198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Open-domain Event Schemas</a:t>
            </a:r>
            <a:endParaRPr lang="en-US" dirty="0"/>
          </a:p>
        </p:txBody>
      </p:sp>
      <p:sp>
        <p:nvSpPr>
          <p:cNvPr id="3" name="TextBox 2"/>
          <p:cNvSpPr txBox="1"/>
          <p:nvPr/>
        </p:nvSpPr>
        <p:spPr>
          <a:xfrm>
            <a:off x="339071" y="1342573"/>
            <a:ext cx="8505911" cy="369332"/>
          </a:xfrm>
          <a:prstGeom prst="rect">
            <a:avLst/>
          </a:prstGeom>
          <a:noFill/>
        </p:spPr>
        <p:txBody>
          <a:bodyPr wrap="square" rtlCol="0">
            <a:spAutoFit/>
          </a:bodyPr>
          <a:lstStyle/>
          <a:p>
            <a:pPr algn="ctr"/>
            <a:r>
              <a:rPr lang="en-US" dirty="0" smtClean="0"/>
              <a:t>How to generate schemas for arbitrary open-domain events?</a:t>
            </a:r>
            <a:endParaRPr lang="en-US" dirty="0"/>
          </a:p>
        </p:txBody>
      </p:sp>
      <p:sp>
        <p:nvSpPr>
          <p:cNvPr id="6" name="Rectangle 5"/>
          <p:cNvSpPr/>
          <p:nvPr/>
        </p:nvSpPr>
        <p:spPr>
          <a:xfrm>
            <a:off x="339071" y="2574834"/>
            <a:ext cx="8505911" cy="2031325"/>
          </a:xfrm>
          <a:prstGeom prst="rect">
            <a:avLst/>
          </a:prstGeom>
        </p:spPr>
        <p:txBody>
          <a:bodyPr wrap="square">
            <a:spAutoFit/>
          </a:bodyPr>
          <a:lstStyle/>
          <a:p>
            <a:endParaRPr lang="en-US" dirty="0" smtClean="0"/>
          </a:p>
          <a:p>
            <a:r>
              <a:rPr lang="en-US" dirty="0" smtClean="0"/>
              <a:t>Much of prior work was based on </a:t>
            </a:r>
            <a:r>
              <a:rPr lang="en-US" b="1" dirty="0" smtClean="0"/>
              <a:t>manually</a:t>
            </a:r>
            <a:r>
              <a:rPr lang="en-US" dirty="0" smtClean="0"/>
              <a:t> authored templates</a:t>
            </a:r>
          </a:p>
          <a:p>
            <a:r>
              <a:rPr lang="en-US" dirty="0" smtClean="0"/>
              <a:t>	Laborious</a:t>
            </a:r>
          </a:p>
          <a:p>
            <a:r>
              <a:rPr lang="en-US" dirty="0"/>
              <a:t>	</a:t>
            </a:r>
            <a:r>
              <a:rPr lang="en-US" dirty="0" smtClean="0"/>
              <a:t>Limited domains</a:t>
            </a:r>
          </a:p>
          <a:p>
            <a:endParaRPr lang="en-US" dirty="0" smtClean="0"/>
          </a:p>
          <a:p>
            <a:r>
              <a:rPr lang="en-US" dirty="0" smtClean="0"/>
              <a:t>Automatic methods have </a:t>
            </a:r>
            <a:r>
              <a:rPr lang="en-US" b="1" dirty="0" smtClean="0"/>
              <a:t>coherence issues</a:t>
            </a:r>
            <a:r>
              <a:rPr lang="en-US" dirty="0" smtClean="0"/>
              <a:t>.	[</a:t>
            </a:r>
            <a:r>
              <a:rPr lang="en-US" dirty="0"/>
              <a:t>Chambers </a:t>
            </a:r>
            <a:r>
              <a:rPr lang="en-US" dirty="0" smtClean="0"/>
              <a:t>&amp;Jurafsky</a:t>
            </a:r>
            <a:r>
              <a:rPr lang="en-US" dirty="0"/>
              <a:t>, 2009]</a:t>
            </a:r>
          </a:p>
          <a:p>
            <a:pPr lvl="1"/>
            <a:r>
              <a:rPr lang="en-US" dirty="0" smtClean="0"/>
              <a:t>Mix </a:t>
            </a:r>
            <a:r>
              <a:rPr lang="en-US" dirty="0"/>
              <a:t>distinct </a:t>
            </a:r>
            <a:r>
              <a:rPr lang="en-US" dirty="0" smtClean="0"/>
              <a:t>events</a:t>
            </a:r>
            <a:r>
              <a:rPr lang="en-US" dirty="0"/>
              <a:t> </a:t>
            </a:r>
            <a:r>
              <a:rPr lang="en-US" dirty="0" smtClean="0"/>
              <a:t>and actors.</a:t>
            </a:r>
          </a:p>
        </p:txBody>
      </p:sp>
      <p:sp>
        <p:nvSpPr>
          <p:cNvPr id="117" name="TextBox 116"/>
          <p:cNvSpPr txBox="1"/>
          <p:nvPr/>
        </p:nvSpPr>
        <p:spPr>
          <a:xfrm>
            <a:off x="339071" y="2182799"/>
            <a:ext cx="1659466" cy="369332"/>
          </a:xfrm>
          <a:prstGeom prst="rect">
            <a:avLst/>
          </a:prstGeom>
          <a:noFill/>
        </p:spPr>
        <p:txBody>
          <a:bodyPr wrap="square" rtlCol="0">
            <a:spAutoFit/>
          </a:bodyPr>
          <a:lstStyle/>
          <a:p>
            <a:r>
              <a:rPr lang="en-US" b="1" dirty="0" smtClean="0"/>
              <a:t>Prior work</a:t>
            </a:r>
            <a:endParaRPr lang="en-US" b="1" dirty="0"/>
          </a:p>
        </p:txBody>
      </p:sp>
    </p:spTree>
    <p:extLst>
      <p:ext uri="{BB962C8B-B14F-4D97-AF65-F5344CB8AC3E}">
        <p14:creationId xmlns:p14="http://schemas.microsoft.com/office/powerpoint/2010/main" val="350927677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5733" y="2218267"/>
            <a:ext cx="5706534" cy="1778000"/>
          </a:xfrm>
          <a:prstGeom prst="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2" name="Title 1"/>
          <p:cNvSpPr>
            <a:spLocks noGrp="1"/>
          </p:cNvSpPr>
          <p:nvPr>
            <p:ph type="title"/>
          </p:nvPr>
        </p:nvSpPr>
        <p:spPr/>
        <p:txBody>
          <a:bodyPr/>
          <a:lstStyle/>
          <a:p>
            <a:r>
              <a:rPr lang="en-US" dirty="0" smtClean="0"/>
              <a:t>In a slide</a:t>
            </a:r>
            <a:endParaRPr lang="en-US" dirty="0"/>
          </a:p>
        </p:txBody>
      </p:sp>
      <p:sp>
        <p:nvSpPr>
          <p:cNvPr id="3" name="Content Placeholder 2"/>
          <p:cNvSpPr>
            <a:spLocks noGrp="1"/>
          </p:cNvSpPr>
          <p:nvPr>
            <p:ph idx="1"/>
          </p:nvPr>
        </p:nvSpPr>
        <p:spPr/>
        <p:txBody>
          <a:bodyPr/>
          <a:lstStyle/>
          <a:p>
            <a:r>
              <a:rPr lang="en-US" dirty="0" smtClean="0"/>
              <a:t>Motivation</a:t>
            </a:r>
          </a:p>
          <a:p>
            <a:pPr lvl="1"/>
            <a:r>
              <a:rPr lang="en-US" dirty="0" smtClean="0"/>
              <a:t>Event Extraction</a:t>
            </a:r>
          </a:p>
          <a:p>
            <a:endParaRPr lang="en-US" dirty="0"/>
          </a:p>
          <a:p>
            <a:r>
              <a:rPr lang="en-US" dirty="0" smtClean="0"/>
              <a:t>Our Solution</a:t>
            </a:r>
          </a:p>
          <a:p>
            <a:pPr lvl="1"/>
            <a:r>
              <a:rPr lang="en-US" dirty="0" smtClean="0"/>
              <a:t>Rel-grams, a model of relation co-occurrence</a:t>
            </a:r>
          </a:p>
          <a:p>
            <a:pPr marL="548640" lvl="2" indent="0">
              <a:buNone/>
            </a:pPr>
            <a:r>
              <a:rPr lang="en-US" dirty="0" smtClean="0"/>
              <a:t>	As entailment knowledge.</a:t>
            </a:r>
          </a:p>
          <a:p>
            <a:pPr lvl="1"/>
            <a:r>
              <a:rPr lang="en-US" dirty="0" smtClean="0"/>
              <a:t>Building event schemas from Rel-grams</a:t>
            </a:r>
          </a:p>
          <a:p>
            <a:pPr lvl="1"/>
            <a:endParaRPr lang="en-US" dirty="0" smtClean="0"/>
          </a:p>
          <a:p>
            <a:r>
              <a:rPr lang="en-US" dirty="0" smtClean="0"/>
              <a:t>Results</a:t>
            </a:r>
          </a:p>
          <a:p>
            <a:pPr lvl="1"/>
            <a:r>
              <a:rPr lang="en-US" dirty="0" smtClean="0"/>
              <a:t>Why </a:t>
            </a:r>
            <a:r>
              <a:rPr lang="en-US" dirty="0" err="1" smtClean="0"/>
              <a:t>rel</a:t>
            </a:r>
            <a:r>
              <a:rPr lang="en-US" dirty="0" smtClean="0"/>
              <a:t>-gram schemas are more coherent?</a:t>
            </a:r>
          </a:p>
          <a:p>
            <a:pPr marL="0" indent="0">
              <a:buNone/>
            </a:pPr>
            <a:endParaRPr lang="en-US" dirty="0"/>
          </a:p>
          <a:p>
            <a:endParaRPr lang="en-US" dirty="0"/>
          </a:p>
        </p:txBody>
      </p:sp>
    </p:spTree>
    <p:extLst>
      <p:ext uri="{BB962C8B-B14F-4D97-AF65-F5344CB8AC3E}">
        <p14:creationId xmlns:p14="http://schemas.microsoft.com/office/powerpoint/2010/main" val="960289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Why extract knowledge?</a:t>
            </a:r>
            <a:endParaRPr lang="en-US" dirty="0"/>
          </a:p>
        </p:txBody>
      </p:sp>
      <p:sp>
        <p:nvSpPr>
          <p:cNvPr id="3" name="TextBox 2"/>
          <p:cNvSpPr txBox="1"/>
          <p:nvPr/>
        </p:nvSpPr>
        <p:spPr>
          <a:xfrm>
            <a:off x="357213" y="1009565"/>
            <a:ext cx="8505911" cy="369332"/>
          </a:xfrm>
          <a:prstGeom prst="rect">
            <a:avLst/>
          </a:prstGeom>
          <a:noFill/>
        </p:spPr>
        <p:txBody>
          <a:bodyPr wrap="square" rtlCol="0">
            <a:spAutoFit/>
          </a:bodyPr>
          <a:lstStyle/>
          <a:p>
            <a:pPr algn="ctr"/>
            <a:r>
              <a:rPr lang="en-US" b="1" dirty="0" smtClean="0"/>
              <a:t>Information </a:t>
            </a:r>
            <a:r>
              <a:rPr lang="en-US" b="1" dirty="0" smtClean="0"/>
              <a:t>overload</a:t>
            </a:r>
            <a:r>
              <a:rPr lang="en-US" b="1" dirty="0" smtClean="0"/>
              <a:t>						</a:t>
            </a:r>
            <a:r>
              <a:rPr lang="en-US" b="1" dirty="0"/>
              <a:t>	</a:t>
            </a:r>
          </a:p>
        </p:txBody>
      </p:sp>
      <p:grpSp>
        <p:nvGrpSpPr>
          <p:cNvPr id="14" name="Group 13"/>
          <p:cNvGrpSpPr/>
          <p:nvPr/>
        </p:nvGrpSpPr>
        <p:grpSpPr>
          <a:xfrm>
            <a:off x="3187956" y="1960191"/>
            <a:ext cx="2844424" cy="1279197"/>
            <a:chOff x="672261" y="2474863"/>
            <a:chExt cx="7867954" cy="2775072"/>
          </a:xfrm>
        </p:grpSpPr>
        <p:pic>
          <p:nvPicPr>
            <p:cNvPr id="15" name="Picture 14"/>
            <p:cNvPicPr>
              <a:picLocks noChangeAspect="1"/>
            </p:cNvPicPr>
            <p:nvPr/>
          </p:nvPicPr>
          <p:blipFill>
            <a:blip r:embed="rId3"/>
            <a:stretch>
              <a:fillRect/>
            </a:stretch>
          </p:blipFill>
          <p:spPr>
            <a:xfrm>
              <a:off x="672261" y="2474863"/>
              <a:ext cx="3384597" cy="2775072"/>
            </a:xfrm>
            <a:prstGeom prst="rect">
              <a:avLst/>
            </a:prstGeom>
            <a:ln>
              <a:solidFill>
                <a:srgbClr val="3366FF"/>
              </a:solidFill>
            </a:ln>
          </p:spPr>
        </p:pic>
        <p:grpSp>
          <p:nvGrpSpPr>
            <p:cNvPr id="16" name="Group 15"/>
            <p:cNvGrpSpPr/>
            <p:nvPr/>
          </p:nvGrpSpPr>
          <p:grpSpPr>
            <a:xfrm>
              <a:off x="5823861" y="2512213"/>
              <a:ext cx="2716354" cy="2339258"/>
              <a:chOff x="5352392" y="2512213"/>
              <a:chExt cx="2716354" cy="2339258"/>
            </a:xfrm>
          </p:grpSpPr>
          <p:pic>
            <p:nvPicPr>
              <p:cNvPr id="18" name="Picture 17"/>
              <p:cNvPicPr>
                <a:picLocks noChangeAspect="1"/>
              </p:cNvPicPr>
              <p:nvPr/>
            </p:nvPicPr>
            <p:blipFill>
              <a:blip r:embed="rId4"/>
              <a:stretch>
                <a:fillRect/>
              </a:stretch>
            </p:blipFill>
            <p:spPr>
              <a:xfrm>
                <a:off x="5352392" y="2512213"/>
                <a:ext cx="1893897" cy="1407092"/>
              </a:xfrm>
              <a:prstGeom prst="rect">
                <a:avLst/>
              </a:prstGeom>
              <a:noFill/>
              <a:ln>
                <a:solidFill>
                  <a:srgbClr val="3366FF"/>
                </a:solidFill>
              </a:ln>
            </p:spPr>
          </p:pic>
          <p:pic>
            <p:nvPicPr>
              <p:cNvPr id="19" name="Picture 18"/>
              <p:cNvPicPr>
                <a:picLocks noChangeAspect="1"/>
              </p:cNvPicPr>
              <p:nvPr/>
            </p:nvPicPr>
            <p:blipFill>
              <a:blip r:embed="rId5"/>
              <a:stretch>
                <a:fillRect/>
              </a:stretch>
            </p:blipFill>
            <p:spPr>
              <a:xfrm>
                <a:off x="5618002" y="2791987"/>
                <a:ext cx="1901372" cy="1572739"/>
              </a:xfrm>
              <a:prstGeom prst="rect">
                <a:avLst/>
              </a:prstGeom>
              <a:ln>
                <a:solidFill>
                  <a:srgbClr val="3366FF"/>
                </a:solidFill>
              </a:ln>
            </p:spPr>
          </p:pic>
          <p:pic>
            <p:nvPicPr>
              <p:cNvPr id="20" name="Picture 19"/>
              <p:cNvPicPr>
                <a:picLocks noChangeAspect="1"/>
              </p:cNvPicPr>
              <p:nvPr/>
            </p:nvPicPr>
            <p:blipFill>
              <a:blip r:embed="rId5"/>
              <a:stretch>
                <a:fillRect/>
              </a:stretch>
            </p:blipFill>
            <p:spPr>
              <a:xfrm>
                <a:off x="5895695" y="3083127"/>
                <a:ext cx="1901372" cy="1572739"/>
              </a:xfrm>
              <a:prstGeom prst="rect">
                <a:avLst/>
              </a:prstGeom>
              <a:ln>
                <a:solidFill>
                  <a:srgbClr val="3366FF"/>
                </a:solidFill>
              </a:ln>
            </p:spPr>
          </p:pic>
          <p:pic>
            <p:nvPicPr>
              <p:cNvPr id="21" name="Picture 20"/>
              <p:cNvPicPr>
                <a:picLocks noChangeAspect="1"/>
              </p:cNvPicPr>
              <p:nvPr/>
            </p:nvPicPr>
            <p:blipFill>
              <a:blip r:embed="rId4"/>
              <a:stretch>
                <a:fillRect/>
              </a:stretch>
            </p:blipFill>
            <p:spPr>
              <a:xfrm>
                <a:off x="6174849" y="3444379"/>
                <a:ext cx="1893897" cy="1407092"/>
              </a:xfrm>
              <a:prstGeom prst="rect">
                <a:avLst/>
              </a:prstGeom>
              <a:noFill/>
              <a:ln>
                <a:solidFill>
                  <a:srgbClr val="3366FF"/>
                </a:solidFill>
              </a:ln>
            </p:spPr>
          </p:pic>
        </p:grpSp>
        <p:cxnSp>
          <p:nvCxnSpPr>
            <p:cNvPr id="17" name="Straight Arrow Connector 16"/>
            <p:cNvCxnSpPr/>
            <p:nvPr/>
          </p:nvCxnSpPr>
          <p:spPr>
            <a:xfrm>
              <a:off x="4357250" y="3919305"/>
              <a:ext cx="104574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pic>
        <p:nvPicPr>
          <p:cNvPr id="22" name="Picture 21"/>
          <p:cNvPicPr>
            <a:picLocks noChangeAspect="1"/>
          </p:cNvPicPr>
          <p:nvPr/>
        </p:nvPicPr>
        <p:blipFill>
          <a:blip r:embed="rId6"/>
          <a:stretch>
            <a:fillRect/>
          </a:stretch>
        </p:blipFill>
        <p:spPr>
          <a:xfrm>
            <a:off x="3725817" y="4614497"/>
            <a:ext cx="2009228" cy="1074703"/>
          </a:xfrm>
          <a:prstGeom prst="rect">
            <a:avLst/>
          </a:prstGeom>
        </p:spPr>
      </p:pic>
      <p:sp>
        <p:nvSpPr>
          <p:cNvPr id="23" name="TextBox 22"/>
          <p:cNvSpPr txBox="1"/>
          <p:nvPr/>
        </p:nvSpPr>
        <p:spPr>
          <a:xfrm>
            <a:off x="267198" y="3888791"/>
            <a:ext cx="8505911" cy="369332"/>
          </a:xfrm>
          <a:prstGeom prst="rect">
            <a:avLst/>
          </a:prstGeom>
          <a:noFill/>
        </p:spPr>
        <p:txBody>
          <a:bodyPr wrap="square" rtlCol="0">
            <a:spAutoFit/>
          </a:bodyPr>
          <a:lstStyle/>
          <a:p>
            <a:pPr algn="ctr"/>
            <a:r>
              <a:rPr lang="en-US" b="1" dirty="0" smtClean="0"/>
              <a:t>Pass 4</a:t>
            </a:r>
            <a:r>
              <a:rPr lang="en-US" b="1" baseline="30000" dirty="0" smtClean="0"/>
              <a:t>th</a:t>
            </a:r>
            <a:r>
              <a:rPr lang="en-US" b="1" dirty="0" smtClean="0"/>
              <a:t> Grade Science Exams</a:t>
            </a:r>
            <a:endParaRPr lang="en-US" b="1" dirty="0"/>
          </a:p>
        </p:txBody>
      </p:sp>
    </p:spTree>
    <p:extLst>
      <p:ext uri="{BB962C8B-B14F-4D97-AF65-F5344CB8AC3E}">
        <p14:creationId xmlns:p14="http://schemas.microsoft.com/office/powerpoint/2010/main" val="237625588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Task Definition</a:t>
            </a:r>
            <a:endParaRPr lang="en-US" dirty="0"/>
          </a:p>
        </p:txBody>
      </p:sp>
      <p:sp>
        <p:nvSpPr>
          <p:cNvPr id="3" name="TextBox 2"/>
          <p:cNvSpPr txBox="1"/>
          <p:nvPr/>
        </p:nvSpPr>
        <p:spPr>
          <a:xfrm>
            <a:off x="339071" y="1342573"/>
            <a:ext cx="8505911" cy="369332"/>
          </a:xfrm>
          <a:prstGeom prst="rect">
            <a:avLst/>
          </a:prstGeom>
          <a:noFill/>
        </p:spPr>
        <p:txBody>
          <a:bodyPr wrap="square" rtlCol="0">
            <a:spAutoFit/>
          </a:bodyPr>
          <a:lstStyle/>
          <a:p>
            <a:pPr algn="ctr"/>
            <a:r>
              <a:rPr lang="en-US" dirty="0" smtClean="0"/>
              <a:t>Generate coherent schemas about events mentioned in a corpus.</a:t>
            </a:r>
            <a:endParaRPr lang="en-US" dirty="0"/>
          </a:p>
        </p:txBody>
      </p:sp>
      <p:grpSp>
        <p:nvGrpSpPr>
          <p:cNvPr id="5" name="Group 4"/>
          <p:cNvGrpSpPr/>
          <p:nvPr/>
        </p:nvGrpSpPr>
        <p:grpSpPr>
          <a:xfrm>
            <a:off x="4267261" y="2576838"/>
            <a:ext cx="4373898" cy="2306035"/>
            <a:chOff x="498930" y="1874350"/>
            <a:chExt cx="8051800" cy="4666340"/>
          </a:xfrm>
          <a:solidFill>
            <a:srgbClr val="D5D286"/>
          </a:solidFill>
        </p:grpSpPr>
        <p:sp>
          <p:nvSpPr>
            <p:cNvPr id="10" name="Rounded Rectangle 9"/>
            <p:cNvSpPr/>
            <p:nvPr/>
          </p:nvSpPr>
          <p:spPr>
            <a:xfrm>
              <a:off x="2001159" y="1874350"/>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bombing</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9" name="Rounded Rectangle 8"/>
            <p:cNvSpPr/>
            <p:nvPr/>
          </p:nvSpPr>
          <p:spPr>
            <a:xfrm>
              <a:off x="1576615" y="2393237"/>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Lawsuit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7" name="Rounded Rectangle 6"/>
            <p:cNvSpPr/>
            <p:nvPr/>
          </p:nvSpPr>
          <p:spPr>
            <a:xfrm>
              <a:off x="1025071" y="2912123"/>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Arrest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8" name="Rounded Rectangle 7"/>
            <p:cNvSpPr/>
            <p:nvPr/>
          </p:nvSpPr>
          <p:spPr>
            <a:xfrm>
              <a:off x="498930" y="3456404"/>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Suspension</a:t>
              </a:r>
            </a:p>
            <a:p>
              <a:endParaRPr lang="en-US" sz="1000" dirty="0"/>
            </a:p>
            <a:p>
              <a:r>
                <a:rPr lang="en-US" sz="1000" b="1" dirty="0" smtClean="0"/>
                <a:t>Actors		Roles</a:t>
              </a:r>
            </a:p>
            <a:p>
              <a:r>
                <a:rPr lang="en-US" sz="1000" dirty="0" smtClean="0"/>
                <a:t>Test</a:t>
              </a:r>
              <a:r>
                <a:rPr lang="en-US" sz="1000" dirty="0" smtClean="0"/>
                <a:t>		Drug test that was administered</a:t>
              </a:r>
            </a:p>
            <a:p>
              <a:r>
                <a:rPr lang="en-US" sz="1000" dirty="0" smtClean="0"/>
                <a:t>Player		Person who fails the test</a:t>
              </a:r>
            </a:p>
            <a:p>
              <a:r>
                <a:rPr lang="en-US" sz="1000" dirty="0" smtClean="0"/>
                <a:t>Team		Player’s team</a:t>
              </a:r>
            </a:p>
            <a:p>
              <a:r>
                <a:rPr lang="en-US" sz="1000" dirty="0" smtClean="0"/>
                <a:t>Organization	Organization that suspends the player</a:t>
              </a:r>
            </a:p>
            <a:p>
              <a:r>
                <a:rPr lang="en-US" sz="1000" dirty="0" smtClean="0"/>
                <a:t>Drug		Drug used by the player</a:t>
              </a:r>
            </a:p>
            <a:p>
              <a:r>
                <a:rPr lang="en-US" sz="1000" dirty="0" smtClean="0"/>
                <a:t>Duration	Time for which the player is suspended</a:t>
              </a:r>
            </a:p>
            <a:p>
              <a:endParaRPr lang="en-US" sz="1000" dirty="0"/>
            </a:p>
          </p:txBody>
        </p:sp>
      </p:grpSp>
      <p:pic>
        <p:nvPicPr>
          <p:cNvPr id="114" name="Picture 113"/>
          <p:cNvPicPr>
            <a:picLocks noChangeAspect="1"/>
          </p:cNvPicPr>
          <p:nvPr/>
        </p:nvPicPr>
        <p:blipFill>
          <a:blip r:embed="rId3"/>
          <a:stretch>
            <a:fillRect/>
          </a:stretch>
        </p:blipFill>
        <p:spPr>
          <a:xfrm>
            <a:off x="0" y="2576839"/>
            <a:ext cx="2567158" cy="1991381"/>
          </a:xfrm>
          <a:prstGeom prst="rect">
            <a:avLst/>
          </a:prstGeom>
        </p:spPr>
      </p:pic>
      <p:sp>
        <p:nvSpPr>
          <p:cNvPr id="115" name="Right Arrow 114"/>
          <p:cNvSpPr/>
          <p:nvPr/>
        </p:nvSpPr>
        <p:spPr>
          <a:xfrm>
            <a:off x="2760141" y="3606808"/>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4" name="TextBox 3"/>
          <p:cNvSpPr txBox="1"/>
          <p:nvPr/>
        </p:nvSpPr>
        <p:spPr>
          <a:xfrm>
            <a:off x="339071" y="2104369"/>
            <a:ext cx="2691996" cy="369332"/>
          </a:xfrm>
          <a:prstGeom prst="rect">
            <a:avLst/>
          </a:prstGeom>
          <a:noFill/>
        </p:spPr>
        <p:txBody>
          <a:bodyPr wrap="square" rtlCol="0">
            <a:spAutoFit/>
          </a:bodyPr>
          <a:lstStyle/>
          <a:p>
            <a:r>
              <a:rPr lang="en-US" b="1" dirty="0" smtClean="0"/>
              <a:t>Input: </a:t>
            </a:r>
            <a:r>
              <a:rPr lang="en-US" dirty="0"/>
              <a:t> </a:t>
            </a:r>
            <a:r>
              <a:rPr lang="en-US" dirty="0" smtClean="0"/>
              <a:t>News Texts</a:t>
            </a:r>
            <a:endParaRPr lang="en-US" dirty="0"/>
          </a:p>
        </p:txBody>
      </p:sp>
      <p:sp>
        <p:nvSpPr>
          <p:cNvPr id="116" name="TextBox 115"/>
          <p:cNvSpPr txBox="1"/>
          <p:nvPr/>
        </p:nvSpPr>
        <p:spPr>
          <a:xfrm>
            <a:off x="5347688" y="2104369"/>
            <a:ext cx="3494048" cy="369332"/>
          </a:xfrm>
          <a:prstGeom prst="rect">
            <a:avLst/>
          </a:prstGeom>
          <a:noFill/>
        </p:spPr>
        <p:txBody>
          <a:bodyPr wrap="square" rtlCol="0">
            <a:spAutoFit/>
          </a:bodyPr>
          <a:lstStyle/>
          <a:p>
            <a:r>
              <a:rPr lang="en-US" b="1" dirty="0" smtClean="0"/>
              <a:t>Output: </a:t>
            </a:r>
            <a:r>
              <a:rPr lang="en-US" dirty="0" smtClean="0"/>
              <a:t>Event Schemas</a:t>
            </a:r>
            <a:endParaRPr lang="en-US" dirty="0"/>
          </a:p>
        </p:txBody>
      </p:sp>
    </p:spTree>
    <p:extLst>
      <p:ext uri="{BB962C8B-B14F-4D97-AF65-F5344CB8AC3E}">
        <p14:creationId xmlns:p14="http://schemas.microsoft.com/office/powerpoint/2010/main" val="38515512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37728A7F-3C0F-F649-A167-0CE17244EC1B}" type="slidenum">
              <a:rPr lang="en-US" smtClean="0"/>
              <a:t>21</a:t>
            </a:fld>
            <a:endParaRPr lang="en-US"/>
          </a:p>
        </p:txBody>
      </p:sp>
      <p:sp>
        <p:nvSpPr>
          <p:cNvPr id="54" name="Title 1"/>
          <p:cNvSpPr>
            <a:spLocks noGrp="1"/>
          </p:cNvSpPr>
          <p:nvPr>
            <p:ph type="title"/>
          </p:nvPr>
        </p:nvSpPr>
        <p:spPr>
          <a:xfrm>
            <a:off x="457200" y="62463"/>
            <a:ext cx="8229600" cy="990600"/>
          </a:xfrm>
        </p:spPr>
        <p:txBody>
          <a:bodyPr/>
          <a:lstStyle/>
          <a:p>
            <a:pPr algn="ctr"/>
            <a:r>
              <a:rPr lang="en-US" dirty="0" smtClean="0"/>
              <a:t>Event Schemas</a:t>
            </a:r>
            <a:endParaRPr lang="en-US" dirty="0"/>
          </a:p>
        </p:txBody>
      </p:sp>
      <p:grpSp>
        <p:nvGrpSpPr>
          <p:cNvPr id="4" name="Group 3"/>
          <p:cNvGrpSpPr/>
          <p:nvPr/>
        </p:nvGrpSpPr>
        <p:grpSpPr>
          <a:xfrm>
            <a:off x="1374780" y="1730513"/>
            <a:ext cx="6998677" cy="5001244"/>
            <a:chOff x="629728" y="1182054"/>
            <a:chExt cx="7884545" cy="5532558"/>
          </a:xfrm>
        </p:grpSpPr>
        <p:grpSp>
          <p:nvGrpSpPr>
            <p:cNvPr id="2" name="Group 1"/>
            <p:cNvGrpSpPr/>
            <p:nvPr/>
          </p:nvGrpSpPr>
          <p:grpSpPr>
            <a:xfrm>
              <a:off x="629728" y="1728933"/>
              <a:ext cx="7884545" cy="4985679"/>
              <a:chOff x="703786" y="1728933"/>
              <a:chExt cx="7884545" cy="4985679"/>
            </a:xfrm>
          </p:grpSpPr>
          <p:sp>
            <p:nvSpPr>
              <p:cNvPr id="16" name="TextBox 15"/>
              <p:cNvSpPr txBox="1"/>
              <p:nvPr/>
            </p:nvSpPr>
            <p:spPr>
              <a:xfrm>
                <a:off x="3022675" y="2775124"/>
                <a:ext cx="1510540" cy="307777"/>
              </a:xfrm>
              <a:prstGeom prst="rect">
                <a:avLst/>
              </a:prstGeom>
              <a:noFill/>
            </p:spPr>
            <p:txBody>
              <a:bodyPr wrap="square" rtlCol="0">
                <a:spAutoFit/>
              </a:bodyPr>
              <a:lstStyle/>
              <a:p>
                <a:pPr algn="ctr"/>
                <a:r>
                  <a:rPr lang="en-US" sz="1400" dirty="0" smtClean="0"/>
                  <a:t>suspended for</a:t>
                </a:r>
              </a:p>
            </p:txBody>
          </p:sp>
          <p:sp>
            <p:nvSpPr>
              <p:cNvPr id="18" name="Rectangle 17"/>
              <p:cNvSpPr/>
              <p:nvPr/>
            </p:nvSpPr>
            <p:spPr>
              <a:xfrm>
                <a:off x="4533215" y="2584052"/>
                <a:ext cx="753979" cy="73325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smtClean="0"/>
                  <a:t>A3</a:t>
                </a:r>
                <a:endParaRPr lang="en-US" sz="1400" dirty="0"/>
              </a:p>
            </p:txBody>
          </p:sp>
          <p:sp>
            <p:nvSpPr>
              <p:cNvPr id="19" name="TextBox 18"/>
              <p:cNvSpPr txBox="1"/>
              <p:nvPr/>
            </p:nvSpPr>
            <p:spPr>
              <a:xfrm>
                <a:off x="3306196" y="3639982"/>
                <a:ext cx="1020772" cy="307777"/>
              </a:xfrm>
              <a:prstGeom prst="rect">
                <a:avLst/>
              </a:prstGeom>
              <a:noFill/>
            </p:spPr>
            <p:txBody>
              <a:bodyPr wrap="square" rtlCol="0">
                <a:spAutoFit/>
              </a:bodyPr>
              <a:lstStyle/>
              <a:p>
                <a:pPr algn="ctr"/>
                <a:r>
                  <a:rPr lang="en-US" sz="1400" dirty="0" smtClean="0"/>
                  <a:t>used</a:t>
                </a:r>
              </a:p>
            </p:txBody>
          </p:sp>
          <p:sp>
            <p:nvSpPr>
              <p:cNvPr id="20" name="Rectangle 19"/>
              <p:cNvSpPr/>
              <p:nvPr/>
            </p:nvSpPr>
            <p:spPr>
              <a:xfrm>
                <a:off x="4533215" y="3435509"/>
                <a:ext cx="753979" cy="73325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A4</a:t>
                </a:r>
                <a:endParaRPr lang="en-US" sz="1400" dirty="0"/>
              </a:p>
            </p:txBody>
          </p:sp>
          <p:sp>
            <p:nvSpPr>
              <p:cNvPr id="22" name="TextBox 21"/>
              <p:cNvSpPr txBox="1"/>
              <p:nvPr/>
            </p:nvSpPr>
            <p:spPr>
              <a:xfrm>
                <a:off x="3306196" y="1956581"/>
                <a:ext cx="1020772" cy="307777"/>
              </a:xfrm>
              <a:prstGeom prst="rect">
                <a:avLst/>
              </a:prstGeom>
              <a:noFill/>
            </p:spPr>
            <p:txBody>
              <a:bodyPr wrap="square" rtlCol="0">
                <a:spAutoFit/>
              </a:bodyPr>
              <a:lstStyle/>
              <a:p>
                <a:pPr algn="ctr"/>
                <a:r>
                  <a:rPr lang="en-US" sz="1400" dirty="0" smtClean="0"/>
                  <a:t>failed</a:t>
                </a:r>
                <a:endParaRPr lang="en-US" sz="1400" dirty="0"/>
              </a:p>
            </p:txBody>
          </p:sp>
          <p:sp>
            <p:nvSpPr>
              <p:cNvPr id="23" name="Rectangle 22"/>
              <p:cNvSpPr/>
              <p:nvPr/>
            </p:nvSpPr>
            <p:spPr>
              <a:xfrm>
                <a:off x="4533215" y="1728933"/>
                <a:ext cx="753979" cy="73325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A2</a:t>
                </a:r>
                <a:endParaRPr lang="en-US" sz="1400" dirty="0"/>
              </a:p>
            </p:txBody>
          </p:sp>
          <p:sp>
            <p:nvSpPr>
              <p:cNvPr id="24" name="Rectangle 23"/>
              <p:cNvSpPr/>
              <p:nvPr/>
            </p:nvSpPr>
            <p:spPr>
              <a:xfrm>
                <a:off x="2268696" y="1728933"/>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14" name="TextBox 13"/>
              <p:cNvSpPr txBox="1"/>
              <p:nvPr/>
            </p:nvSpPr>
            <p:spPr>
              <a:xfrm>
                <a:off x="703786" y="1728933"/>
                <a:ext cx="1483760" cy="1055468"/>
              </a:xfrm>
              <a:prstGeom prst="rect">
                <a:avLst/>
              </a:prstGeom>
              <a:noFill/>
            </p:spPr>
            <p:txBody>
              <a:bodyPr wrap="square" rtlCol="0">
                <a:spAutoFit/>
              </a:bodyPr>
              <a:lstStyle/>
              <a:p>
                <a:pPr algn="r"/>
                <a:r>
                  <a:rPr lang="en-US" sz="1400" b="1" dirty="0" smtClean="0"/>
                  <a:t>[person]</a:t>
                </a:r>
              </a:p>
              <a:p>
                <a:pPr algn="r"/>
                <a:r>
                  <a:rPr lang="en-US" sz="1400" dirty="0" smtClean="0">
                    <a:solidFill>
                      <a:schemeClr val="bg1">
                        <a:lumMod val="50000"/>
                      </a:schemeClr>
                    </a:solidFill>
                  </a:rPr>
                  <a:t>Murray, </a:t>
                </a:r>
              </a:p>
              <a:p>
                <a:pPr algn="r"/>
                <a:r>
                  <a:rPr lang="en-US" sz="1400" dirty="0" smtClean="0">
                    <a:solidFill>
                      <a:schemeClr val="bg1">
                        <a:lumMod val="50000"/>
                      </a:schemeClr>
                    </a:solidFill>
                  </a:rPr>
                  <a:t>Morgan, </a:t>
                </a:r>
              </a:p>
              <a:p>
                <a:pPr algn="r"/>
                <a:r>
                  <a:rPr lang="en-US" sz="1400" dirty="0" smtClean="0">
                    <a:solidFill>
                      <a:schemeClr val="bg1">
                        <a:lumMod val="50000"/>
                      </a:schemeClr>
                    </a:solidFill>
                  </a:rPr>
                  <a:t>.</a:t>
                </a:r>
                <a:r>
                  <a:rPr lang="en-US" sz="1400" dirty="0" smtClean="0">
                    <a:solidFill>
                      <a:schemeClr val="bg1">
                        <a:lumMod val="50000"/>
                      </a:schemeClr>
                    </a:solidFill>
                  </a:rPr>
                  <a:t>..</a:t>
                </a:r>
              </a:p>
            </p:txBody>
          </p:sp>
          <p:sp>
            <p:nvSpPr>
              <p:cNvPr id="15" name="TextBox 14"/>
              <p:cNvSpPr txBox="1"/>
              <p:nvPr/>
            </p:nvSpPr>
            <p:spPr>
              <a:xfrm>
                <a:off x="5416447" y="1728933"/>
                <a:ext cx="2286016" cy="523220"/>
              </a:xfrm>
              <a:prstGeom prst="rect">
                <a:avLst/>
              </a:prstGeom>
              <a:noFill/>
            </p:spPr>
            <p:txBody>
              <a:bodyPr wrap="square" rtlCol="0">
                <a:spAutoFit/>
              </a:bodyPr>
              <a:lstStyle/>
              <a:p>
                <a:r>
                  <a:rPr lang="en-US" sz="1400" b="1" dirty="0" smtClean="0">
                    <a:solidFill>
                      <a:srgbClr val="292934"/>
                    </a:solidFill>
                  </a:rPr>
                  <a:t>[none]</a:t>
                </a:r>
              </a:p>
              <a:p>
                <a:r>
                  <a:rPr lang="en-US" sz="1400" dirty="0" smtClean="0">
                    <a:solidFill>
                      <a:srgbClr val="7F7F7F"/>
                    </a:solidFill>
                  </a:rPr>
                  <a:t>test</a:t>
                </a:r>
                <a:endParaRPr lang="en-US" sz="1400" dirty="0">
                  <a:solidFill>
                    <a:srgbClr val="7F7F7F"/>
                  </a:solidFill>
                </a:endParaRPr>
              </a:p>
            </p:txBody>
          </p:sp>
          <p:sp>
            <p:nvSpPr>
              <p:cNvPr id="29" name="Rectangle 28"/>
              <p:cNvSpPr/>
              <p:nvPr/>
            </p:nvSpPr>
            <p:spPr>
              <a:xfrm>
                <a:off x="2268696" y="2584052"/>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0" name="Rectangle 29"/>
              <p:cNvSpPr/>
              <p:nvPr/>
            </p:nvSpPr>
            <p:spPr>
              <a:xfrm>
                <a:off x="2268696" y="3435509"/>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1" name="Rectangle 30"/>
              <p:cNvSpPr/>
              <p:nvPr/>
            </p:nvSpPr>
            <p:spPr>
              <a:xfrm>
                <a:off x="2268696" y="4263284"/>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2" name="TextBox 31"/>
              <p:cNvSpPr txBox="1"/>
              <p:nvPr/>
            </p:nvSpPr>
            <p:spPr>
              <a:xfrm>
                <a:off x="3038117" y="4465221"/>
                <a:ext cx="1510540" cy="307777"/>
              </a:xfrm>
              <a:prstGeom prst="rect">
                <a:avLst/>
              </a:prstGeom>
              <a:noFill/>
            </p:spPr>
            <p:txBody>
              <a:bodyPr wrap="square" rtlCol="0">
                <a:spAutoFit/>
              </a:bodyPr>
              <a:lstStyle/>
              <a:p>
                <a:pPr algn="ctr"/>
                <a:r>
                  <a:rPr lang="en-US" sz="1400" dirty="0" smtClean="0"/>
                  <a:t>suspended for</a:t>
                </a:r>
              </a:p>
            </p:txBody>
          </p:sp>
          <p:sp>
            <p:nvSpPr>
              <p:cNvPr id="34" name="Rectangle 33"/>
              <p:cNvSpPr/>
              <p:nvPr/>
            </p:nvSpPr>
            <p:spPr>
              <a:xfrm>
                <a:off x="4544381" y="4263284"/>
                <a:ext cx="753979" cy="73325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400" dirty="0" smtClean="0"/>
                  <a:t>A5</a:t>
                </a:r>
                <a:endParaRPr lang="en-US" sz="1400" dirty="0"/>
              </a:p>
            </p:txBody>
          </p:sp>
          <p:sp>
            <p:nvSpPr>
              <p:cNvPr id="35" name="Rectangle 34"/>
              <p:cNvSpPr/>
              <p:nvPr/>
            </p:nvSpPr>
            <p:spPr>
              <a:xfrm>
                <a:off x="2268696" y="5125904"/>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6" name="TextBox 35"/>
              <p:cNvSpPr txBox="1"/>
              <p:nvPr/>
            </p:nvSpPr>
            <p:spPr>
              <a:xfrm>
                <a:off x="3038117" y="5327840"/>
                <a:ext cx="1510540" cy="307777"/>
              </a:xfrm>
              <a:prstGeom prst="rect">
                <a:avLst/>
              </a:prstGeom>
              <a:noFill/>
            </p:spPr>
            <p:txBody>
              <a:bodyPr wrap="square" rtlCol="0">
                <a:spAutoFit/>
              </a:bodyPr>
              <a:lstStyle/>
              <a:p>
                <a:pPr algn="ctr"/>
                <a:r>
                  <a:rPr lang="en-US" sz="1400" dirty="0" smtClean="0"/>
                  <a:t>was in</a:t>
                </a:r>
              </a:p>
            </p:txBody>
          </p:sp>
          <p:sp>
            <p:nvSpPr>
              <p:cNvPr id="37" name="Rectangle 36"/>
              <p:cNvSpPr/>
              <p:nvPr/>
            </p:nvSpPr>
            <p:spPr>
              <a:xfrm>
                <a:off x="4544381" y="5125904"/>
                <a:ext cx="753979" cy="733250"/>
              </a:xfrm>
              <a:prstGeom prst="rect">
                <a:avLst/>
              </a:prstGeom>
              <a:solidFill>
                <a:srgbClr val="FF6600"/>
              </a:solidFill>
            </p:spPr>
            <p:style>
              <a:lnRef idx="0">
                <a:schemeClr val="dk1"/>
              </a:lnRef>
              <a:fillRef idx="3">
                <a:schemeClr val="dk1"/>
              </a:fillRef>
              <a:effectRef idx="3">
                <a:schemeClr val="dk1"/>
              </a:effectRef>
              <a:fontRef idx="minor">
                <a:schemeClr val="lt1"/>
              </a:fontRef>
            </p:style>
            <p:txBody>
              <a:bodyPr rtlCol="0" anchor="ctr"/>
              <a:lstStyle/>
              <a:p>
                <a:pPr algn="ctr"/>
                <a:r>
                  <a:rPr lang="en-US" sz="1400" dirty="0" smtClean="0"/>
                  <a:t>A6</a:t>
                </a:r>
                <a:endParaRPr lang="en-US" sz="1400" dirty="0"/>
              </a:p>
            </p:txBody>
          </p:sp>
          <p:sp>
            <p:nvSpPr>
              <p:cNvPr id="38" name="Rectangle 37"/>
              <p:cNvSpPr/>
              <p:nvPr/>
            </p:nvSpPr>
            <p:spPr>
              <a:xfrm>
                <a:off x="2257529" y="5981362"/>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9" name="TextBox 38"/>
              <p:cNvSpPr txBox="1"/>
              <p:nvPr/>
            </p:nvSpPr>
            <p:spPr>
              <a:xfrm>
                <a:off x="3026950" y="6183298"/>
                <a:ext cx="1510540" cy="307777"/>
              </a:xfrm>
              <a:prstGeom prst="rect">
                <a:avLst/>
              </a:prstGeom>
              <a:noFill/>
            </p:spPr>
            <p:txBody>
              <a:bodyPr wrap="square" rtlCol="0">
                <a:spAutoFit/>
              </a:bodyPr>
              <a:lstStyle/>
              <a:p>
                <a:pPr algn="ctr"/>
                <a:r>
                  <a:rPr lang="en-US" sz="1400" dirty="0" smtClean="0"/>
                  <a:t>suspended by</a:t>
                </a:r>
              </a:p>
            </p:txBody>
          </p:sp>
          <p:sp>
            <p:nvSpPr>
              <p:cNvPr id="40" name="Rectangle 39"/>
              <p:cNvSpPr/>
              <p:nvPr/>
            </p:nvSpPr>
            <p:spPr>
              <a:xfrm>
                <a:off x="4533214" y="5981362"/>
                <a:ext cx="753979" cy="733250"/>
              </a:xfrm>
              <a:prstGeom prst="rect">
                <a:avLst/>
              </a:prstGeom>
              <a:solidFill>
                <a:srgbClr val="0000FF"/>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400" dirty="0" smtClean="0"/>
                  <a:t>A7</a:t>
                </a:r>
                <a:endParaRPr lang="en-US" sz="1400" dirty="0"/>
              </a:p>
            </p:txBody>
          </p:sp>
          <p:sp>
            <p:nvSpPr>
              <p:cNvPr id="45" name="TextBox 44"/>
              <p:cNvSpPr txBox="1"/>
              <p:nvPr/>
            </p:nvSpPr>
            <p:spPr>
              <a:xfrm>
                <a:off x="5416447" y="2584052"/>
                <a:ext cx="3171884" cy="523220"/>
              </a:xfrm>
              <a:prstGeom prst="rect">
                <a:avLst/>
              </a:prstGeom>
              <a:noFill/>
            </p:spPr>
            <p:txBody>
              <a:bodyPr wrap="square" rtlCol="0">
                <a:spAutoFit/>
              </a:bodyPr>
              <a:lstStyle/>
              <a:p>
                <a:r>
                  <a:rPr lang="en-US" sz="1400" b="1" dirty="0" smtClean="0"/>
                  <a:t>[time]</a:t>
                </a:r>
              </a:p>
              <a:p>
                <a:r>
                  <a:rPr lang="en-US" sz="1400" dirty="0" smtClean="0">
                    <a:solidFill>
                      <a:schemeClr val="bg1">
                        <a:lumMod val="50000"/>
                      </a:schemeClr>
                    </a:solidFill>
                  </a:rPr>
                  <a:t>season, week, month,,…</a:t>
                </a:r>
              </a:p>
            </p:txBody>
          </p:sp>
          <p:sp>
            <p:nvSpPr>
              <p:cNvPr id="46" name="TextBox 45"/>
              <p:cNvSpPr txBox="1"/>
              <p:nvPr/>
            </p:nvSpPr>
            <p:spPr>
              <a:xfrm>
                <a:off x="5416447" y="3435509"/>
                <a:ext cx="3171884" cy="523220"/>
              </a:xfrm>
              <a:prstGeom prst="rect">
                <a:avLst/>
              </a:prstGeom>
              <a:noFill/>
            </p:spPr>
            <p:txBody>
              <a:bodyPr wrap="square" rtlCol="0">
                <a:spAutoFit/>
              </a:bodyPr>
              <a:lstStyle/>
              <a:p>
                <a:r>
                  <a:rPr lang="en-US" sz="1400" b="1" dirty="0" smtClean="0"/>
                  <a:t>[substance] [drug]</a:t>
                </a:r>
              </a:p>
              <a:p>
                <a:r>
                  <a:rPr lang="en-US" sz="1400" dirty="0" smtClean="0">
                    <a:solidFill>
                      <a:schemeClr val="bg1">
                        <a:lumMod val="50000"/>
                      </a:schemeClr>
                    </a:solidFill>
                  </a:rPr>
                  <a:t>cocaine, drug, gasoline, …</a:t>
                </a:r>
              </a:p>
            </p:txBody>
          </p:sp>
          <p:sp>
            <p:nvSpPr>
              <p:cNvPr id="47" name="TextBox 46"/>
              <p:cNvSpPr txBox="1"/>
              <p:nvPr/>
            </p:nvSpPr>
            <p:spPr>
              <a:xfrm>
                <a:off x="5416447" y="4263284"/>
                <a:ext cx="3171884" cy="523220"/>
              </a:xfrm>
              <a:prstGeom prst="rect">
                <a:avLst/>
              </a:prstGeom>
              <a:noFill/>
            </p:spPr>
            <p:txBody>
              <a:bodyPr wrap="square" rtlCol="0">
                <a:spAutoFit/>
              </a:bodyPr>
              <a:lstStyle/>
              <a:p>
                <a:r>
                  <a:rPr lang="en-US" sz="1400" b="1" dirty="0" smtClean="0"/>
                  <a:t>[game] [activity]</a:t>
                </a:r>
              </a:p>
              <a:p>
                <a:r>
                  <a:rPr lang="en-US" sz="1400" dirty="0" smtClean="0">
                    <a:solidFill>
                      <a:schemeClr val="bg1">
                        <a:lumMod val="50000"/>
                      </a:schemeClr>
                    </a:solidFill>
                  </a:rPr>
                  <a:t>violation, game, abuse, …</a:t>
                </a:r>
              </a:p>
            </p:txBody>
          </p:sp>
          <p:sp>
            <p:nvSpPr>
              <p:cNvPr id="48" name="TextBox 47"/>
              <p:cNvSpPr txBox="1"/>
              <p:nvPr/>
            </p:nvSpPr>
            <p:spPr>
              <a:xfrm>
                <a:off x="5416447" y="5157731"/>
                <a:ext cx="3171884" cy="523220"/>
              </a:xfrm>
              <a:prstGeom prst="rect">
                <a:avLst/>
              </a:prstGeom>
              <a:noFill/>
            </p:spPr>
            <p:txBody>
              <a:bodyPr wrap="square" rtlCol="0">
                <a:spAutoFit/>
              </a:bodyPr>
              <a:lstStyle/>
              <a:p>
                <a:r>
                  <a:rPr lang="en-US" sz="1400" b="1" dirty="0" smtClean="0"/>
                  <a:t>[location]</a:t>
                </a:r>
              </a:p>
              <a:p>
                <a:r>
                  <a:rPr lang="en-US" sz="1400" dirty="0" smtClean="0">
                    <a:solidFill>
                      <a:schemeClr val="bg1">
                        <a:lumMod val="50000"/>
                      </a:schemeClr>
                    </a:solidFill>
                  </a:rPr>
                  <a:t>desert, Simsbury, Albany, … </a:t>
                </a:r>
              </a:p>
            </p:txBody>
          </p:sp>
          <p:sp>
            <p:nvSpPr>
              <p:cNvPr id="49" name="TextBox 48"/>
              <p:cNvSpPr txBox="1"/>
              <p:nvPr/>
            </p:nvSpPr>
            <p:spPr>
              <a:xfrm>
                <a:off x="5416447" y="5981362"/>
                <a:ext cx="3171884" cy="523220"/>
              </a:xfrm>
              <a:prstGeom prst="rect">
                <a:avLst/>
              </a:prstGeom>
              <a:noFill/>
            </p:spPr>
            <p:txBody>
              <a:bodyPr wrap="square" rtlCol="0">
                <a:spAutoFit/>
              </a:bodyPr>
              <a:lstStyle/>
              <a:p>
                <a:r>
                  <a:rPr lang="en-US" sz="1400" b="1" dirty="0" smtClean="0"/>
                  <a:t>[person] [organization]</a:t>
                </a:r>
              </a:p>
              <a:p>
                <a:r>
                  <a:rPr lang="en-US" sz="1400" dirty="0" smtClean="0">
                    <a:solidFill>
                      <a:schemeClr val="bg1">
                        <a:lumMod val="50000"/>
                      </a:schemeClr>
                    </a:solidFill>
                  </a:rPr>
                  <a:t>Fitch, NBA, Bud Selig, … </a:t>
                </a:r>
              </a:p>
            </p:txBody>
          </p:sp>
        </p:grpSp>
        <p:grpSp>
          <p:nvGrpSpPr>
            <p:cNvPr id="3" name="Group 2"/>
            <p:cNvGrpSpPr/>
            <p:nvPr/>
          </p:nvGrpSpPr>
          <p:grpSpPr>
            <a:xfrm>
              <a:off x="2187546" y="1182054"/>
              <a:ext cx="3228901" cy="436449"/>
              <a:chOff x="2187546" y="1182054"/>
              <a:chExt cx="3228901" cy="436449"/>
            </a:xfrm>
          </p:grpSpPr>
          <p:sp>
            <p:nvSpPr>
              <p:cNvPr id="41" name="Rectangle 40"/>
              <p:cNvSpPr/>
              <p:nvPr/>
            </p:nvSpPr>
            <p:spPr>
              <a:xfrm>
                <a:off x="2242770" y="1184871"/>
                <a:ext cx="659155" cy="307777"/>
              </a:xfrm>
              <a:prstGeom prst="rect">
                <a:avLst/>
              </a:prstGeom>
            </p:spPr>
            <p:txBody>
              <a:bodyPr wrap="none">
                <a:spAutoFit/>
              </a:bodyPr>
              <a:lstStyle/>
              <a:p>
                <a:r>
                  <a:rPr lang="en-US" sz="1400" b="1" dirty="0" smtClean="0"/>
                  <a:t>Actor</a:t>
                </a:r>
                <a:endParaRPr lang="en-US" sz="1400" dirty="0"/>
              </a:p>
            </p:txBody>
          </p:sp>
          <p:sp>
            <p:nvSpPr>
              <p:cNvPr id="42" name="Rectangle 41"/>
              <p:cNvSpPr/>
              <p:nvPr/>
            </p:nvSpPr>
            <p:spPr>
              <a:xfrm>
                <a:off x="4526797" y="1182054"/>
                <a:ext cx="659155" cy="307777"/>
              </a:xfrm>
              <a:prstGeom prst="rect">
                <a:avLst/>
              </a:prstGeom>
            </p:spPr>
            <p:txBody>
              <a:bodyPr wrap="none">
                <a:spAutoFit/>
              </a:bodyPr>
              <a:lstStyle/>
              <a:p>
                <a:r>
                  <a:rPr lang="en-US" sz="1400" b="1" dirty="0" smtClean="0"/>
                  <a:t>Actor</a:t>
                </a:r>
                <a:endParaRPr lang="en-US" sz="1400" dirty="0"/>
              </a:p>
            </p:txBody>
          </p:sp>
          <p:cxnSp>
            <p:nvCxnSpPr>
              <p:cNvPr id="43" name="Straight Connector 42"/>
              <p:cNvCxnSpPr/>
              <p:nvPr/>
            </p:nvCxnSpPr>
            <p:spPr>
              <a:xfrm>
                <a:off x="2187546" y="1618503"/>
                <a:ext cx="3228901" cy="0"/>
              </a:xfrm>
              <a:prstGeom prst="line">
                <a:avLst/>
              </a:prstGeom>
            </p:spPr>
            <p:style>
              <a:lnRef idx="2">
                <a:schemeClr val="accent1"/>
              </a:lnRef>
              <a:fillRef idx="0">
                <a:schemeClr val="accent1"/>
              </a:fillRef>
              <a:effectRef idx="1">
                <a:schemeClr val="accent1"/>
              </a:effectRef>
              <a:fontRef idx="minor">
                <a:schemeClr val="tx1"/>
              </a:fontRef>
            </p:style>
          </p:cxnSp>
          <p:sp>
            <p:nvSpPr>
              <p:cNvPr id="44" name="Rectangle 43"/>
              <p:cNvSpPr/>
              <p:nvPr/>
            </p:nvSpPr>
            <p:spPr>
              <a:xfrm>
                <a:off x="3267197" y="1184871"/>
                <a:ext cx="892905" cy="307777"/>
              </a:xfrm>
              <a:prstGeom prst="rect">
                <a:avLst/>
              </a:prstGeom>
            </p:spPr>
            <p:txBody>
              <a:bodyPr wrap="none">
                <a:spAutoFit/>
              </a:bodyPr>
              <a:lstStyle/>
              <a:p>
                <a:r>
                  <a:rPr lang="en-US" sz="1400" b="1" dirty="0" smtClean="0"/>
                  <a:t>Relation</a:t>
                </a:r>
                <a:endParaRPr lang="en-US" sz="1400" dirty="0"/>
              </a:p>
            </p:txBody>
          </p:sp>
          <p:cxnSp>
            <p:nvCxnSpPr>
              <p:cNvPr id="51" name="Straight Connector 50"/>
              <p:cNvCxnSpPr/>
              <p:nvPr/>
            </p:nvCxnSpPr>
            <p:spPr>
              <a:xfrm>
                <a:off x="2187546" y="1182054"/>
                <a:ext cx="3228901" cy="1"/>
              </a:xfrm>
              <a:prstGeom prst="line">
                <a:avLst/>
              </a:prstGeom>
            </p:spPr>
            <p:style>
              <a:lnRef idx="2">
                <a:schemeClr val="accent1"/>
              </a:lnRef>
              <a:fillRef idx="0">
                <a:schemeClr val="accent1"/>
              </a:fillRef>
              <a:effectRef idx="1">
                <a:schemeClr val="accent1"/>
              </a:effectRef>
              <a:fontRef idx="minor">
                <a:schemeClr val="tx1"/>
              </a:fontRef>
            </p:style>
          </p:cxnSp>
        </p:grpSp>
      </p:grpSp>
      <p:sp>
        <p:nvSpPr>
          <p:cNvPr id="50" name="Content Placeholder 2"/>
          <p:cNvSpPr txBox="1">
            <a:spLocks/>
          </p:cNvSpPr>
          <p:nvPr/>
        </p:nvSpPr>
        <p:spPr>
          <a:xfrm>
            <a:off x="476079" y="1164886"/>
            <a:ext cx="8229600" cy="680841"/>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sz="1800" dirty="0" smtClean="0"/>
              <a:t>A </a:t>
            </a:r>
            <a:r>
              <a:rPr lang="en-US" sz="1800" dirty="0" smtClean="0"/>
              <a:t>set of </a:t>
            </a:r>
            <a:r>
              <a:rPr lang="en-US" sz="1800" b="1" dirty="0" smtClean="0"/>
              <a:t>actors</a:t>
            </a:r>
            <a:r>
              <a:rPr lang="en-US" sz="1800" dirty="0" smtClean="0"/>
              <a:t> and the </a:t>
            </a:r>
            <a:r>
              <a:rPr lang="en-US" sz="1800" b="1" dirty="0" smtClean="0"/>
              <a:t>roles</a:t>
            </a:r>
            <a:r>
              <a:rPr lang="en-US" sz="1800" dirty="0" smtClean="0"/>
              <a:t> they participate </a:t>
            </a:r>
            <a:r>
              <a:rPr lang="en-US" sz="1800" dirty="0" smtClean="0"/>
              <a:t>in</a:t>
            </a:r>
            <a:r>
              <a:rPr lang="en-US" sz="1800" dirty="0" smtClean="0"/>
              <a:t>.</a:t>
            </a:r>
            <a:endParaRPr lang="en-US" sz="1800" dirty="0" smtClean="0"/>
          </a:p>
        </p:txBody>
      </p:sp>
      <p:sp>
        <p:nvSpPr>
          <p:cNvPr id="5" name="TextBox 4"/>
          <p:cNvSpPr txBox="1"/>
          <p:nvPr/>
        </p:nvSpPr>
        <p:spPr>
          <a:xfrm>
            <a:off x="135468" y="3767560"/>
            <a:ext cx="2556364" cy="646331"/>
          </a:xfrm>
          <a:prstGeom prst="rect">
            <a:avLst/>
          </a:prstGeom>
          <a:solidFill>
            <a:srgbClr val="AAD211"/>
          </a:solidFill>
        </p:spPr>
        <p:txBody>
          <a:bodyPr wrap="square" rtlCol="0">
            <a:spAutoFit/>
          </a:bodyPr>
          <a:lstStyle/>
          <a:p>
            <a:r>
              <a:rPr lang="en-US" dirty="0" smtClean="0"/>
              <a:t>1) Not labeled actors.</a:t>
            </a:r>
            <a:endParaRPr lang="en-US" dirty="0"/>
          </a:p>
          <a:p>
            <a:r>
              <a:rPr lang="en-US" dirty="0" smtClean="0"/>
              <a:t>2) Roles via relations.</a:t>
            </a:r>
            <a:endParaRPr lang="en-US" dirty="0"/>
          </a:p>
        </p:txBody>
      </p:sp>
    </p:spTree>
    <p:extLst>
      <p:ext uri="{BB962C8B-B14F-4D97-AF65-F5344CB8AC3E}">
        <p14:creationId xmlns:p14="http://schemas.microsoft.com/office/powerpoint/2010/main" val="40603655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295405"/>
            <a:ext cx="8229600" cy="5115877"/>
          </a:xfrm>
        </p:spPr>
        <p:txBody>
          <a:bodyPr>
            <a:normAutofit/>
          </a:bodyPr>
          <a:lstStyle/>
          <a:p>
            <a:r>
              <a:rPr lang="en-US" sz="2000" dirty="0" smtClean="0"/>
              <a:t>Manually authored te</a:t>
            </a:r>
            <a:r>
              <a:rPr lang="en-US" dirty="0" smtClean="0"/>
              <a:t>mplates don’t scale.</a:t>
            </a:r>
            <a:endParaRPr lang="en-US" sz="2000" dirty="0" smtClean="0"/>
          </a:p>
          <a:p>
            <a:pPr lvl="1"/>
            <a:r>
              <a:rPr lang="en-US" dirty="0" smtClean="0"/>
              <a:t>Laborious</a:t>
            </a:r>
          </a:p>
          <a:p>
            <a:pPr lvl="1"/>
            <a:r>
              <a:rPr lang="en-US" dirty="0" smtClean="0"/>
              <a:t>Limited domains.</a:t>
            </a:r>
          </a:p>
          <a:p>
            <a:pPr marL="274320" lvl="1" indent="0">
              <a:buNone/>
            </a:pPr>
            <a:endParaRPr lang="en-US" dirty="0" smtClean="0"/>
          </a:p>
          <a:p>
            <a:r>
              <a:rPr lang="en-US" dirty="0"/>
              <a:t>Automatic methods have </a:t>
            </a:r>
            <a:r>
              <a:rPr lang="en-US" b="1" dirty="0"/>
              <a:t>coherence</a:t>
            </a:r>
            <a:r>
              <a:rPr lang="en-US" dirty="0"/>
              <a:t> issues.	</a:t>
            </a:r>
          </a:p>
          <a:p>
            <a:pPr lvl="1"/>
            <a:r>
              <a:rPr lang="en-US" dirty="0" smtClean="0"/>
              <a:t>Mix distinct events.</a:t>
            </a:r>
          </a:p>
          <a:p>
            <a:pPr lvl="1"/>
            <a:r>
              <a:rPr lang="en-US" dirty="0" smtClean="0"/>
              <a:t>Mix distinct actors.</a:t>
            </a:r>
            <a:endParaRPr lang="en-US" dirty="0"/>
          </a:p>
          <a:p>
            <a:pPr marL="274320" lvl="1" indent="0">
              <a:buNone/>
            </a:pPr>
            <a:endParaRPr lang="en-US" dirty="0"/>
          </a:p>
          <a:p>
            <a:endParaRPr lang="en-US" sz="2000" dirty="0" smtClean="0"/>
          </a:p>
        </p:txBody>
      </p:sp>
      <p:sp>
        <p:nvSpPr>
          <p:cNvPr id="6" name="Slide Number Placeholder 5"/>
          <p:cNvSpPr>
            <a:spLocks noGrp="1"/>
          </p:cNvSpPr>
          <p:nvPr>
            <p:ph type="sldNum" sz="quarter" idx="12"/>
          </p:nvPr>
        </p:nvSpPr>
        <p:spPr/>
        <p:txBody>
          <a:bodyPr/>
          <a:lstStyle/>
          <a:p>
            <a:fld id="{37728A7F-3C0F-F649-A167-0CE17244EC1B}" type="slidenum">
              <a:rPr lang="en-US" smtClean="0"/>
              <a:t>22</a:t>
            </a:fld>
            <a:endParaRPr lang="en-US"/>
          </a:p>
        </p:txBody>
      </p:sp>
      <p:sp>
        <p:nvSpPr>
          <p:cNvPr id="7" name="Title 6"/>
          <p:cNvSpPr>
            <a:spLocks noGrp="1"/>
          </p:cNvSpPr>
          <p:nvPr>
            <p:ph type="title"/>
          </p:nvPr>
        </p:nvSpPr>
        <p:spPr/>
        <p:txBody>
          <a:bodyPr/>
          <a:lstStyle/>
          <a:p>
            <a:r>
              <a:rPr lang="en-US" dirty="0" smtClean="0"/>
              <a:t>Prior Work</a:t>
            </a:r>
            <a:endParaRPr lang="en-US" dirty="0"/>
          </a:p>
        </p:txBody>
      </p:sp>
      <p:sp>
        <p:nvSpPr>
          <p:cNvPr id="8" name="Rectangle 7"/>
          <p:cNvSpPr/>
          <p:nvPr/>
        </p:nvSpPr>
        <p:spPr>
          <a:xfrm>
            <a:off x="1735667" y="5206501"/>
            <a:ext cx="5672666" cy="369332"/>
          </a:xfrm>
          <a:prstGeom prst="rect">
            <a:avLst/>
          </a:prstGeom>
          <a:solidFill>
            <a:schemeClr val="bg2">
              <a:lumMod val="75000"/>
            </a:schemeClr>
          </a:solidFill>
        </p:spPr>
        <p:txBody>
          <a:bodyPr wrap="square">
            <a:spAutoFit/>
          </a:bodyPr>
          <a:lstStyle/>
          <a:p>
            <a:pPr algn="ctr"/>
            <a:r>
              <a:rPr lang="en-US" dirty="0" smtClean="0"/>
              <a:t>Generate coherent event schemas at scale.</a:t>
            </a:r>
            <a:endParaRPr lang="en-US" dirty="0"/>
          </a:p>
        </p:txBody>
      </p:sp>
    </p:spTree>
    <p:extLst>
      <p:ext uri="{BB962C8B-B14F-4D97-AF65-F5344CB8AC3E}">
        <p14:creationId xmlns:p14="http://schemas.microsoft.com/office/powerpoint/2010/main" val="1645007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context</a:t>
            </a:r>
            <a:endParaRPr lang="en-US" dirty="0"/>
          </a:p>
        </p:txBody>
      </p:sp>
      <p:sp>
        <p:nvSpPr>
          <p:cNvPr id="44" name="TextBox 43"/>
          <p:cNvSpPr txBox="1"/>
          <p:nvPr/>
        </p:nvSpPr>
        <p:spPr>
          <a:xfrm>
            <a:off x="815912" y="5876213"/>
            <a:ext cx="1348827" cy="369332"/>
          </a:xfrm>
          <a:prstGeom prst="rect">
            <a:avLst/>
          </a:prstGeom>
          <a:noFill/>
        </p:spPr>
        <p:txBody>
          <a:bodyPr wrap="square" rtlCol="0">
            <a:spAutoFit/>
          </a:bodyPr>
          <a:lstStyle/>
          <a:p>
            <a:r>
              <a:rPr lang="en-US" b="1" dirty="0" smtClean="0"/>
              <a:t>Entities</a:t>
            </a:r>
            <a:endParaRPr lang="en-US" b="1" dirty="0"/>
          </a:p>
        </p:txBody>
      </p:sp>
      <p:sp>
        <p:nvSpPr>
          <p:cNvPr id="45" name="TextBox 44"/>
          <p:cNvSpPr txBox="1"/>
          <p:nvPr/>
        </p:nvSpPr>
        <p:spPr>
          <a:xfrm>
            <a:off x="3258464" y="5876213"/>
            <a:ext cx="1348827" cy="369332"/>
          </a:xfrm>
          <a:prstGeom prst="rect">
            <a:avLst/>
          </a:prstGeom>
          <a:noFill/>
        </p:spPr>
        <p:txBody>
          <a:bodyPr wrap="square" rtlCol="0">
            <a:spAutoFit/>
          </a:bodyPr>
          <a:lstStyle/>
          <a:p>
            <a:r>
              <a:rPr lang="en-US" b="1" dirty="0" smtClean="0"/>
              <a:t>Relations</a:t>
            </a:r>
            <a:endParaRPr lang="en-US" b="1" dirty="0"/>
          </a:p>
        </p:txBody>
      </p:sp>
      <p:sp>
        <p:nvSpPr>
          <p:cNvPr id="46" name="TextBox 45"/>
          <p:cNvSpPr txBox="1"/>
          <p:nvPr/>
        </p:nvSpPr>
        <p:spPr>
          <a:xfrm>
            <a:off x="6880273" y="5876213"/>
            <a:ext cx="1348827" cy="369332"/>
          </a:xfrm>
          <a:prstGeom prst="rect">
            <a:avLst/>
          </a:prstGeom>
          <a:noFill/>
        </p:spPr>
        <p:txBody>
          <a:bodyPr wrap="square" rtlCol="0">
            <a:spAutoFit/>
          </a:bodyPr>
          <a:lstStyle/>
          <a:p>
            <a:r>
              <a:rPr lang="en-US" b="1" dirty="0" smtClean="0"/>
              <a:t>Events</a:t>
            </a:r>
            <a:endParaRPr lang="en-US" b="1" dirty="0"/>
          </a:p>
        </p:txBody>
      </p:sp>
      <p:cxnSp>
        <p:nvCxnSpPr>
          <p:cNvPr id="34" name="Straight Arrow Connector 33"/>
          <p:cNvCxnSpPr/>
          <p:nvPr/>
        </p:nvCxnSpPr>
        <p:spPr>
          <a:xfrm flipV="1">
            <a:off x="697862" y="1235494"/>
            <a:ext cx="0" cy="464071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702819" y="5866719"/>
            <a:ext cx="7607501" cy="94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4" name="Group 3"/>
          <p:cNvGrpSpPr/>
          <p:nvPr/>
        </p:nvGrpSpPr>
        <p:grpSpPr>
          <a:xfrm>
            <a:off x="697862" y="3266777"/>
            <a:ext cx="2102070" cy="2308588"/>
            <a:chOff x="697862" y="3266777"/>
            <a:chExt cx="2102070" cy="2308588"/>
          </a:xfrm>
        </p:grpSpPr>
        <p:sp>
          <p:nvSpPr>
            <p:cNvPr id="50" name="TextBox 49"/>
            <p:cNvSpPr txBox="1"/>
            <p:nvPr/>
          </p:nvSpPr>
          <p:spPr>
            <a:xfrm>
              <a:off x="815912" y="4559702"/>
              <a:ext cx="1582795" cy="1015663"/>
            </a:xfrm>
            <a:prstGeom prst="rect">
              <a:avLst/>
            </a:prstGeom>
            <a:noFill/>
          </p:spPr>
          <p:txBody>
            <a:bodyPr wrap="square" rtlCol="0">
              <a:spAutoFit/>
            </a:bodyPr>
            <a:lstStyle/>
            <a:p>
              <a:r>
                <a:rPr lang="en-US" sz="1200" b="1" dirty="0" smtClean="0"/>
                <a:t>Named-entities</a:t>
              </a:r>
            </a:p>
            <a:p>
              <a:r>
                <a:rPr lang="en-US" sz="1200" dirty="0" smtClean="0"/>
                <a:t>Person</a:t>
              </a:r>
            </a:p>
            <a:p>
              <a:r>
                <a:rPr lang="en-US" sz="1200" dirty="0" smtClean="0"/>
                <a:t>Organization</a:t>
              </a:r>
            </a:p>
            <a:p>
              <a:r>
                <a:rPr lang="en-US" sz="1200" dirty="0" smtClean="0"/>
                <a:t>Location</a:t>
              </a:r>
            </a:p>
            <a:p>
              <a:r>
                <a:rPr lang="en-US" sz="1200" dirty="0" smtClean="0"/>
                <a:t>Misc.</a:t>
              </a:r>
              <a:endParaRPr lang="en-US" sz="1200" dirty="0"/>
            </a:p>
          </p:txBody>
        </p:sp>
        <p:sp>
          <p:nvSpPr>
            <p:cNvPr id="51" name="Rectangle 50"/>
            <p:cNvSpPr/>
            <p:nvPr/>
          </p:nvSpPr>
          <p:spPr>
            <a:xfrm>
              <a:off x="697862" y="3266777"/>
              <a:ext cx="2102070" cy="830997"/>
            </a:xfrm>
            <a:prstGeom prst="rect">
              <a:avLst/>
            </a:prstGeom>
          </p:spPr>
          <p:txBody>
            <a:bodyPr wrap="square">
              <a:spAutoFit/>
            </a:bodyPr>
            <a:lstStyle/>
            <a:p>
              <a:r>
                <a:rPr lang="en-US" sz="1200" b="1" dirty="0" smtClean="0"/>
                <a:t>Fine-grained</a:t>
              </a:r>
              <a:endParaRPr lang="en-US" sz="1200" dirty="0" smtClean="0"/>
            </a:p>
            <a:p>
              <a:r>
                <a:rPr lang="en-US" sz="1200" dirty="0" smtClean="0"/>
                <a:t>Actor, Architect, …</a:t>
              </a:r>
            </a:p>
            <a:p>
              <a:r>
                <a:rPr lang="en-US" sz="1200" dirty="0" smtClean="0"/>
                <a:t>Airline</a:t>
              </a:r>
              <a:r>
                <a:rPr lang="en-US" sz="1200" dirty="0"/>
                <a:t>, Sports team, … </a:t>
              </a:r>
            </a:p>
            <a:p>
              <a:r>
                <a:rPr lang="en-US" sz="1200" dirty="0" smtClean="0"/>
                <a:t>City</a:t>
              </a:r>
              <a:r>
                <a:rPr lang="en-US" sz="1200" dirty="0"/>
                <a:t>, Country, mountain, …</a:t>
              </a:r>
              <a:r>
                <a:rPr lang="en-US" sz="1200" dirty="0" smtClean="0"/>
                <a:t>.</a:t>
              </a:r>
              <a:endParaRPr lang="en-US" sz="1200" dirty="0"/>
            </a:p>
          </p:txBody>
        </p:sp>
        <p:sp>
          <p:nvSpPr>
            <p:cNvPr id="3" name="Up Arrow 2"/>
            <p:cNvSpPr/>
            <p:nvPr/>
          </p:nvSpPr>
          <p:spPr>
            <a:xfrm>
              <a:off x="1233714" y="4097774"/>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3063267" y="2529549"/>
            <a:ext cx="2180897" cy="2537984"/>
            <a:chOff x="3063267" y="2529549"/>
            <a:chExt cx="2180897" cy="2537984"/>
          </a:xfrm>
        </p:grpSpPr>
        <p:sp>
          <p:nvSpPr>
            <p:cNvPr id="54" name="TextBox 53"/>
            <p:cNvSpPr txBox="1"/>
            <p:nvPr/>
          </p:nvSpPr>
          <p:spPr>
            <a:xfrm>
              <a:off x="3297235" y="4051870"/>
              <a:ext cx="1223692" cy="1015663"/>
            </a:xfrm>
            <a:prstGeom prst="rect">
              <a:avLst/>
            </a:prstGeom>
            <a:noFill/>
          </p:spPr>
          <p:txBody>
            <a:bodyPr wrap="square" rtlCol="0">
              <a:spAutoFit/>
            </a:bodyPr>
            <a:lstStyle/>
            <a:p>
              <a:r>
                <a:rPr lang="en-US" sz="1200" b="1" dirty="0" smtClean="0"/>
                <a:t>Traditional IE</a:t>
              </a:r>
            </a:p>
            <a:p>
              <a:r>
                <a:rPr lang="en-US" sz="1200" dirty="0" smtClean="0"/>
                <a:t>acquired-by</a:t>
              </a:r>
            </a:p>
            <a:p>
              <a:r>
                <a:rPr lang="en-US" sz="1200" dirty="0" smtClean="0"/>
                <a:t>employed-by</a:t>
              </a:r>
            </a:p>
            <a:p>
              <a:r>
                <a:rPr lang="en-US" sz="1200" dirty="0"/>
                <a:t>p</a:t>
              </a:r>
              <a:r>
                <a:rPr lang="en-US" sz="1200" dirty="0" smtClean="0"/>
                <a:t>resident-of</a:t>
              </a:r>
            </a:p>
            <a:p>
              <a:r>
                <a:rPr lang="en-US" sz="1200" dirty="0" smtClean="0"/>
                <a:t>…</a:t>
              </a:r>
              <a:endParaRPr lang="en-US" sz="1200" dirty="0"/>
            </a:p>
          </p:txBody>
        </p:sp>
        <p:sp>
          <p:nvSpPr>
            <p:cNvPr id="55" name="TextBox 54"/>
            <p:cNvSpPr txBox="1"/>
            <p:nvPr/>
          </p:nvSpPr>
          <p:spPr>
            <a:xfrm>
              <a:off x="3063267" y="2529549"/>
              <a:ext cx="2180897" cy="830997"/>
            </a:xfrm>
            <a:prstGeom prst="rect">
              <a:avLst/>
            </a:prstGeom>
            <a:noFill/>
          </p:spPr>
          <p:txBody>
            <a:bodyPr wrap="square" rtlCol="0">
              <a:spAutoFit/>
            </a:bodyPr>
            <a:lstStyle/>
            <a:p>
              <a:r>
                <a:rPr lang="en-US" sz="1200" b="1" dirty="0" smtClean="0"/>
                <a:t>Open Relation Extraction</a:t>
              </a:r>
              <a:endParaRPr lang="en-US" sz="1200" b="1" dirty="0"/>
            </a:p>
            <a:p>
              <a:r>
                <a:rPr lang="en-US" sz="1200" dirty="0" smtClean="0"/>
                <a:t>is </a:t>
              </a:r>
              <a:r>
                <a:rPr lang="en-US" sz="1200" dirty="0"/>
                <a:t>an album by, </a:t>
              </a:r>
              <a:endParaRPr lang="en-US" sz="1200" dirty="0" smtClean="0"/>
            </a:p>
            <a:p>
              <a:r>
                <a:rPr lang="en-US" sz="1200" dirty="0" smtClean="0"/>
                <a:t>has </a:t>
              </a:r>
              <a:r>
                <a:rPr lang="en-US" sz="1200" dirty="0"/>
                <a:t>a Ph.D. in, </a:t>
              </a:r>
              <a:endParaRPr lang="en-US" sz="1200" dirty="0" smtClean="0"/>
            </a:p>
            <a:p>
              <a:r>
                <a:rPr lang="en-US" sz="1200" dirty="0" smtClean="0"/>
                <a:t>made </a:t>
              </a:r>
              <a:r>
                <a:rPr lang="en-US" sz="1200" dirty="0"/>
                <a:t>a promise </a:t>
              </a:r>
              <a:r>
                <a:rPr lang="en-US" sz="1200" dirty="0" smtClean="0"/>
                <a:t>to,…</a:t>
              </a:r>
              <a:endParaRPr lang="en-US" sz="1200" dirty="0"/>
            </a:p>
          </p:txBody>
        </p:sp>
        <p:sp>
          <p:nvSpPr>
            <p:cNvPr id="20" name="Up Arrow 19"/>
            <p:cNvSpPr/>
            <p:nvPr/>
          </p:nvSpPr>
          <p:spPr>
            <a:xfrm>
              <a:off x="3708418" y="3470025"/>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6613286" y="1208691"/>
            <a:ext cx="2227004" cy="3351011"/>
            <a:chOff x="6613286" y="1208691"/>
            <a:chExt cx="2227004" cy="3351011"/>
          </a:xfrm>
        </p:grpSpPr>
        <p:sp>
          <p:nvSpPr>
            <p:cNvPr id="57" name="TextBox 56"/>
            <p:cNvSpPr txBox="1"/>
            <p:nvPr/>
          </p:nvSpPr>
          <p:spPr>
            <a:xfrm>
              <a:off x="6659393" y="1208691"/>
              <a:ext cx="2180897"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smtClean="0"/>
                <a:t>Open Event Extraction</a:t>
              </a:r>
            </a:p>
            <a:p>
              <a:r>
                <a:rPr lang="en-US" sz="1200" dirty="0" smtClean="0"/>
                <a:t>Acquisition</a:t>
              </a:r>
            </a:p>
            <a:p>
              <a:r>
                <a:rPr lang="en-US" sz="1200" dirty="0" smtClean="0"/>
                <a:t>Research study</a:t>
              </a:r>
            </a:p>
            <a:p>
              <a:r>
                <a:rPr lang="en-US" sz="1200" dirty="0" smtClean="0"/>
                <a:t>Legislation</a:t>
              </a:r>
              <a:endParaRPr lang="en-US" sz="1200" dirty="0"/>
            </a:p>
          </p:txBody>
        </p:sp>
        <p:sp>
          <p:nvSpPr>
            <p:cNvPr id="58" name="TextBox 57"/>
            <p:cNvSpPr txBox="1"/>
            <p:nvPr/>
          </p:nvSpPr>
          <p:spPr>
            <a:xfrm>
              <a:off x="6613286" y="3544039"/>
              <a:ext cx="2180897" cy="1015663"/>
            </a:xfrm>
            <a:prstGeom prst="rect">
              <a:avLst/>
            </a:prstGeom>
            <a:noFill/>
          </p:spPr>
          <p:txBody>
            <a:bodyPr wrap="square" rtlCol="0">
              <a:spAutoFit/>
            </a:bodyPr>
            <a:lstStyle/>
            <a:p>
              <a:r>
                <a:rPr lang="en-US" sz="1200" b="1" dirty="0" smtClean="0"/>
                <a:t>Template-based Extraction</a:t>
              </a:r>
            </a:p>
            <a:p>
              <a:r>
                <a:rPr lang="en-US" sz="1200" dirty="0" smtClean="0"/>
                <a:t>Bombing</a:t>
              </a:r>
            </a:p>
            <a:p>
              <a:r>
                <a:rPr lang="en-US" sz="1200" dirty="0" smtClean="0"/>
                <a:t>Arrest</a:t>
              </a:r>
            </a:p>
            <a:p>
              <a:r>
                <a:rPr lang="en-US" sz="1200" dirty="0" smtClean="0"/>
                <a:t>Arson</a:t>
              </a:r>
            </a:p>
            <a:p>
              <a:r>
                <a:rPr lang="en-US" sz="1200" dirty="0" smtClean="0"/>
                <a:t>…</a:t>
              </a:r>
              <a:endParaRPr lang="en-US" sz="1200" dirty="0"/>
            </a:p>
          </p:txBody>
        </p:sp>
        <p:sp>
          <p:nvSpPr>
            <p:cNvPr id="52" name="TextBox 51"/>
            <p:cNvSpPr txBox="1"/>
            <p:nvPr/>
          </p:nvSpPr>
          <p:spPr>
            <a:xfrm>
              <a:off x="6618588" y="2015792"/>
              <a:ext cx="1851403" cy="276999"/>
            </a:xfrm>
            <a:prstGeom prst="rect">
              <a:avLst/>
            </a:prstGeom>
            <a:noFill/>
          </p:spPr>
          <p:txBody>
            <a:bodyPr wrap="square" rtlCol="0">
              <a:spAutoFit/>
            </a:bodyPr>
            <a:lstStyle/>
            <a:p>
              <a:r>
                <a:rPr lang="en-US" sz="1200" dirty="0" smtClean="0"/>
                <a:t>[EMNLP 2013]</a:t>
              </a:r>
              <a:endParaRPr lang="en-US" sz="1200" dirty="0"/>
            </a:p>
          </p:txBody>
        </p:sp>
        <p:sp>
          <p:nvSpPr>
            <p:cNvPr id="21" name="Up Arrow 20"/>
            <p:cNvSpPr/>
            <p:nvPr/>
          </p:nvSpPr>
          <p:spPr>
            <a:xfrm>
              <a:off x="7235416" y="2461273"/>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31095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Solution</a:t>
            </a:r>
            <a:endParaRPr lang="en-US" dirty="0"/>
          </a:p>
        </p:txBody>
      </p:sp>
      <p:sp>
        <p:nvSpPr>
          <p:cNvPr id="24" name="Rectangle 23"/>
          <p:cNvSpPr/>
          <p:nvPr/>
        </p:nvSpPr>
        <p:spPr>
          <a:xfrm>
            <a:off x="108450" y="1142584"/>
            <a:ext cx="8587898" cy="369332"/>
          </a:xfrm>
          <a:prstGeom prst="rect">
            <a:avLst/>
          </a:prstGeom>
        </p:spPr>
        <p:txBody>
          <a:bodyPr wrap="square">
            <a:spAutoFit/>
          </a:bodyPr>
          <a:lstStyle/>
          <a:p>
            <a:pPr algn="ctr"/>
            <a:r>
              <a:rPr lang="en-US" dirty="0" smtClean="0"/>
              <a:t>Extract knowledge about events from Open IE relations.</a:t>
            </a:r>
            <a:endParaRPr lang="en-US" dirty="0"/>
          </a:p>
        </p:txBody>
      </p:sp>
      <p:grpSp>
        <p:nvGrpSpPr>
          <p:cNvPr id="30" name="Group 29"/>
          <p:cNvGrpSpPr/>
          <p:nvPr/>
        </p:nvGrpSpPr>
        <p:grpSpPr>
          <a:xfrm>
            <a:off x="339071" y="1936673"/>
            <a:ext cx="8841736" cy="4545827"/>
            <a:chOff x="285810" y="1464203"/>
            <a:chExt cx="8841736" cy="4545827"/>
          </a:xfrm>
        </p:grpSpPr>
        <p:grpSp>
          <p:nvGrpSpPr>
            <p:cNvPr id="13" name="Group 12"/>
            <p:cNvGrpSpPr/>
            <p:nvPr/>
          </p:nvGrpSpPr>
          <p:grpSpPr>
            <a:xfrm>
              <a:off x="4553071" y="1936672"/>
              <a:ext cx="4373898" cy="2306035"/>
              <a:chOff x="498930" y="1874350"/>
              <a:chExt cx="8051800" cy="4666340"/>
            </a:xfrm>
            <a:solidFill>
              <a:srgbClr val="D5D286"/>
            </a:solidFill>
          </p:grpSpPr>
          <p:sp>
            <p:nvSpPr>
              <p:cNvPr id="14" name="Rounded Rectangle 13"/>
              <p:cNvSpPr/>
              <p:nvPr/>
            </p:nvSpPr>
            <p:spPr>
              <a:xfrm>
                <a:off x="2001159" y="1874350"/>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bombing</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15" name="Rounded Rectangle 14"/>
              <p:cNvSpPr/>
              <p:nvPr/>
            </p:nvSpPr>
            <p:spPr>
              <a:xfrm>
                <a:off x="1576615" y="2393237"/>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Lawsuit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16" name="Rounded Rectangle 15"/>
              <p:cNvSpPr/>
              <p:nvPr/>
            </p:nvSpPr>
            <p:spPr>
              <a:xfrm>
                <a:off x="1025071" y="2912123"/>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Arrest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17" name="Rounded Rectangle 16"/>
              <p:cNvSpPr/>
              <p:nvPr/>
            </p:nvSpPr>
            <p:spPr>
              <a:xfrm>
                <a:off x="498930" y="3456404"/>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Suspension</a:t>
                </a:r>
              </a:p>
              <a:p>
                <a:endParaRPr lang="en-US" sz="1000" dirty="0"/>
              </a:p>
              <a:p>
                <a:r>
                  <a:rPr lang="en-US" sz="1000" b="1" dirty="0" smtClean="0"/>
                  <a:t>Actors		Roles</a:t>
                </a:r>
              </a:p>
              <a:p>
                <a:r>
                  <a:rPr lang="en-US" sz="1000" dirty="0" smtClean="0"/>
                  <a:t>Test</a:t>
                </a:r>
                <a:r>
                  <a:rPr lang="en-US" sz="1000" dirty="0" smtClean="0"/>
                  <a:t>		Drug test that was administered</a:t>
                </a:r>
              </a:p>
              <a:p>
                <a:r>
                  <a:rPr lang="en-US" sz="1000" dirty="0" smtClean="0"/>
                  <a:t>Player		Person who fails the test</a:t>
                </a:r>
              </a:p>
              <a:p>
                <a:r>
                  <a:rPr lang="en-US" sz="1000" dirty="0" smtClean="0"/>
                  <a:t>Team		Player’s team</a:t>
                </a:r>
              </a:p>
              <a:p>
                <a:r>
                  <a:rPr lang="en-US" sz="1000" dirty="0" smtClean="0"/>
                  <a:t>Organization	Organization that suspends the player</a:t>
                </a:r>
              </a:p>
              <a:p>
                <a:r>
                  <a:rPr lang="en-US" sz="1000" dirty="0" smtClean="0"/>
                  <a:t>Drug		Drug used by the player</a:t>
                </a:r>
              </a:p>
              <a:p>
                <a:r>
                  <a:rPr lang="en-US" sz="1000" dirty="0" smtClean="0"/>
                  <a:t>Duration	Time for which the player is suspended</a:t>
                </a:r>
              </a:p>
              <a:p>
                <a:endParaRPr lang="en-US" sz="1000" dirty="0"/>
              </a:p>
            </p:txBody>
          </p:sp>
        </p:grpSp>
        <p:pic>
          <p:nvPicPr>
            <p:cNvPr id="18" name="Picture 17"/>
            <p:cNvPicPr>
              <a:picLocks noChangeAspect="1"/>
            </p:cNvPicPr>
            <p:nvPr/>
          </p:nvPicPr>
          <p:blipFill>
            <a:blip r:embed="rId2"/>
            <a:stretch>
              <a:fillRect/>
            </a:stretch>
          </p:blipFill>
          <p:spPr>
            <a:xfrm>
              <a:off x="285810" y="1936673"/>
              <a:ext cx="2567158" cy="1991381"/>
            </a:xfrm>
            <a:prstGeom prst="rect">
              <a:avLst/>
            </a:prstGeom>
          </p:spPr>
        </p:pic>
        <p:sp>
          <p:nvSpPr>
            <p:cNvPr id="19" name="Right Arrow 18"/>
            <p:cNvSpPr/>
            <p:nvPr/>
          </p:nvSpPr>
          <p:spPr>
            <a:xfrm rot="5400000">
              <a:off x="929284" y="4749316"/>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20" name="TextBox 19"/>
            <p:cNvSpPr txBox="1"/>
            <p:nvPr/>
          </p:nvSpPr>
          <p:spPr>
            <a:xfrm>
              <a:off x="624881" y="1464203"/>
              <a:ext cx="2691996" cy="369332"/>
            </a:xfrm>
            <a:prstGeom prst="rect">
              <a:avLst/>
            </a:prstGeom>
            <a:noFill/>
          </p:spPr>
          <p:txBody>
            <a:bodyPr wrap="square" rtlCol="0">
              <a:spAutoFit/>
            </a:bodyPr>
            <a:lstStyle/>
            <a:p>
              <a:r>
                <a:rPr lang="en-US" b="1" dirty="0" smtClean="0"/>
                <a:t>Input: </a:t>
              </a:r>
              <a:r>
                <a:rPr lang="en-US" dirty="0"/>
                <a:t> </a:t>
              </a:r>
              <a:r>
                <a:rPr lang="en-US" dirty="0" smtClean="0"/>
                <a:t>News Texts</a:t>
              </a:r>
              <a:endParaRPr lang="en-US" dirty="0"/>
            </a:p>
          </p:txBody>
        </p:sp>
        <p:sp>
          <p:nvSpPr>
            <p:cNvPr id="21" name="TextBox 20"/>
            <p:cNvSpPr txBox="1"/>
            <p:nvPr/>
          </p:nvSpPr>
          <p:spPr>
            <a:xfrm>
              <a:off x="5633498" y="1464203"/>
              <a:ext cx="3494048" cy="369332"/>
            </a:xfrm>
            <a:prstGeom prst="rect">
              <a:avLst/>
            </a:prstGeom>
            <a:noFill/>
          </p:spPr>
          <p:txBody>
            <a:bodyPr wrap="square" rtlCol="0">
              <a:spAutoFit/>
            </a:bodyPr>
            <a:lstStyle/>
            <a:p>
              <a:r>
                <a:rPr lang="en-US" b="1" dirty="0" smtClean="0"/>
                <a:t>Output: </a:t>
              </a:r>
              <a:r>
                <a:rPr lang="en-US" dirty="0" smtClean="0"/>
                <a:t>Event Schemas</a:t>
              </a:r>
              <a:endParaRPr lang="en-US" dirty="0"/>
            </a:p>
          </p:txBody>
        </p:sp>
        <p:sp>
          <p:nvSpPr>
            <p:cNvPr id="25" name="TextBox 24"/>
            <p:cNvSpPr txBox="1"/>
            <p:nvPr/>
          </p:nvSpPr>
          <p:spPr>
            <a:xfrm>
              <a:off x="339071" y="5367379"/>
              <a:ext cx="2513897" cy="369332"/>
            </a:xfrm>
            <a:prstGeom prst="rect">
              <a:avLst/>
            </a:prstGeom>
            <a:noFill/>
          </p:spPr>
          <p:txBody>
            <a:bodyPr wrap="square" rtlCol="0">
              <a:spAutoFit/>
            </a:bodyPr>
            <a:lstStyle/>
            <a:p>
              <a:r>
                <a:rPr lang="en-US" dirty="0" smtClean="0"/>
                <a:t>Open IE Relations</a:t>
              </a:r>
              <a:endParaRPr lang="en-US" dirty="0"/>
            </a:p>
          </p:txBody>
        </p:sp>
        <p:sp>
          <p:nvSpPr>
            <p:cNvPr id="26" name="Right Arrow 25"/>
            <p:cNvSpPr/>
            <p:nvPr/>
          </p:nvSpPr>
          <p:spPr>
            <a:xfrm>
              <a:off x="2893545" y="5453632"/>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27" name="TextBox 26"/>
            <p:cNvSpPr txBox="1"/>
            <p:nvPr/>
          </p:nvSpPr>
          <p:spPr>
            <a:xfrm>
              <a:off x="4152470" y="5363699"/>
              <a:ext cx="3162725" cy="646331"/>
            </a:xfrm>
            <a:prstGeom prst="rect">
              <a:avLst/>
            </a:prstGeom>
            <a:noFill/>
          </p:spPr>
          <p:txBody>
            <a:bodyPr wrap="square" rtlCol="0">
              <a:spAutoFit/>
            </a:bodyPr>
            <a:lstStyle/>
            <a:p>
              <a:pPr algn="ctr"/>
              <a:r>
                <a:rPr lang="en-US" dirty="0" smtClean="0"/>
                <a:t>Relational Co-occurrence</a:t>
              </a:r>
            </a:p>
            <a:p>
              <a:pPr algn="ctr"/>
              <a:r>
                <a:rPr lang="en-US" dirty="0" smtClean="0"/>
                <a:t>(</a:t>
              </a:r>
              <a:r>
                <a:rPr lang="en-US" dirty="0"/>
                <a:t>R</a:t>
              </a:r>
              <a:r>
                <a:rPr lang="en-US" dirty="0" smtClean="0"/>
                <a:t>el-grams)</a:t>
              </a:r>
              <a:endParaRPr lang="en-US" dirty="0"/>
            </a:p>
          </p:txBody>
        </p:sp>
        <p:sp>
          <p:nvSpPr>
            <p:cNvPr id="28" name="Right Arrow 27"/>
            <p:cNvSpPr/>
            <p:nvPr/>
          </p:nvSpPr>
          <p:spPr>
            <a:xfrm rot="16200000" flipV="1">
              <a:off x="5365817" y="4749316"/>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grpSp>
    </p:spTree>
    <p:extLst>
      <p:ext uri="{BB962C8B-B14F-4D97-AF65-F5344CB8AC3E}">
        <p14:creationId xmlns:p14="http://schemas.microsoft.com/office/powerpoint/2010/main" val="330006963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Extracting Knowledge About Events</a:t>
            </a:r>
            <a:endParaRPr lang="en-US" dirty="0"/>
          </a:p>
        </p:txBody>
      </p:sp>
      <p:sp>
        <p:nvSpPr>
          <p:cNvPr id="4" name="TextBox 3"/>
          <p:cNvSpPr txBox="1"/>
          <p:nvPr/>
        </p:nvSpPr>
        <p:spPr>
          <a:xfrm>
            <a:off x="339071" y="1463408"/>
            <a:ext cx="8661703" cy="2031325"/>
          </a:xfrm>
          <a:prstGeom prst="rect">
            <a:avLst/>
          </a:prstGeom>
          <a:noFill/>
        </p:spPr>
        <p:txBody>
          <a:bodyPr wrap="square" rtlCol="0">
            <a:spAutoFit/>
          </a:bodyPr>
          <a:lstStyle/>
          <a:p>
            <a:r>
              <a:rPr lang="en-US" b="1" dirty="0" smtClean="0"/>
              <a:t>High-level intuitions</a:t>
            </a:r>
            <a:r>
              <a:rPr lang="en-US" b="1" dirty="0" smtClean="0"/>
              <a:t>:</a:t>
            </a:r>
            <a:endParaRPr lang="en-US" dirty="0"/>
          </a:p>
          <a:p>
            <a:endParaRPr lang="en-US" dirty="0" smtClean="0"/>
          </a:p>
          <a:p>
            <a:pPr marL="342900" indent="-342900">
              <a:buAutoNum type="arabicPeriod"/>
            </a:pPr>
            <a:r>
              <a:rPr lang="en-US" dirty="0" smtClean="0"/>
              <a:t>Facts frequently </a:t>
            </a:r>
            <a:r>
              <a:rPr lang="en-US" dirty="0" smtClean="0"/>
              <a:t>co-mentioned in texts are related to each other.</a:t>
            </a:r>
          </a:p>
          <a:p>
            <a:pPr lvl="1"/>
            <a:endParaRPr lang="en-US" dirty="0" smtClean="0"/>
          </a:p>
          <a:p>
            <a:pPr marL="342900" indent="-342900">
              <a:buAutoNum type="arabicPeriod"/>
            </a:pPr>
            <a:r>
              <a:rPr lang="en-US" dirty="0" smtClean="0"/>
              <a:t>Information </a:t>
            </a:r>
            <a:r>
              <a:rPr lang="en-US" dirty="0"/>
              <a:t>about types of events can be generalized from specific </a:t>
            </a:r>
            <a:r>
              <a:rPr lang="en-US" dirty="0" smtClean="0"/>
              <a:t>mentions.</a:t>
            </a:r>
          </a:p>
          <a:p>
            <a:endParaRPr lang="en-US" dirty="0" smtClean="0"/>
          </a:p>
          <a:p>
            <a:pPr marL="342900" indent="-342900">
              <a:buAutoNum type="arabicPeriod"/>
            </a:pPr>
            <a:r>
              <a:rPr lang="en-US" dirty="0" smtClean="0"/>
              <a:t>Open IE relations capture essential information about events.</a:t>
            </a:r>
            <a:endParaRPr lang="en-US" dirty="0"/>
          </a:p>
        </p:txBody>
      </p:sp>
    </p:spTree>
    <p:extLst>
      <p:ext uri="{BB962C8B-B14F-4D97-AF65-F5344CB8AC3E}">
        <p14:creationId xmlns:p14="http://schemas.microsoft.com/office/powerpoint/2010/main" val="20916816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Extracting Knowledge About Events</a:t>
            </a:r>
            <a:endParaRPr lang="en-US" dirty="0"/>
          </a:p>
        </p:txBody>
      </p:sp>
      <p:sp>
        <p:nvSpPr>
          <p:cNvPr id="4" name="TextBox 3"/>
          <p:cNvSpPr txBox="1"/>
          <p:nvPr/>
        </p:nvSpPr>
        <p:spPr>
          <a:xfrm>
            <a:off x="339071" y="1463408"/>
            <a:ext cx="8661703" cy="1200329"/>
          </a:xfrm>
          <a:prstGeom prst="rect">
            <a:avLst/>
          </a:prstGeom>
          <a:noFill/>
        </p:spPr>
        <p:txBody>
          <a:bodyPr wrap="square" rtlCol="0">
            <a:spAutoFit/>
          </a:bodyPr>
          <a:lstStyle/>
          <a:p>
            <a:r>
              <a:rPr lang="en-US" b="1" dirty="0" smtClean="0"/>
              <a:t>Hypothesis:</a:t>
            </a:r>
            <a:endParaRPr lang="en-US" dirty="0" smtClean="0"/>
          </a:p>
          <a:p>
            <a:endParaRPr lang="en-US" dirty="0"/>
          </a:p>
          <a:p>
            <a:r>
              <a:rPr lang="en-US" dirty="0" smtClean="0"/>
              <a:t>Frequently co-occurring </a:t>
            </a:r>
            <a:r>
              <a:rPr lang="en-US" b="1" dirty="0" smtClean="0"/>
              <a:t>relations</a:t>
            </a:r>
            <a:r>
              <a:rPr lang="en-US" dirty="0" smtClean="0"/>
              <a:t> capture </a:t>
            </a:r>
            <a:r>
              <a:rPr lang="en-US" b="1" dirty="0" smtClean="0"/>
              <a:t>coherent</a:t>
            </a:r>
            <a:r>
              <a:rPr lang="en-US" dirty="0" smtClean="0"/>
              <a:t> knowledge about events.</a:t>
            </a:r>
          </a:p>
          <a:p>
            <a:endParaRPr lang="en-US" dirty="0"/>
          </a:p>
        </p:txBody>
      </p:sp>
      <p:sp>
        <p:nvSpPr>
          <p:cNvPr id="3" name="TextBox 2"/>
          <p:cNvSpPr txBox="1"/>
          <p:nvPr/>
        </p:nvSpPr>
        <p:spPr>
          <a:xfrm>
            <a:off x="440670" y="3184665"/>
            <a:ext cx="8279996" cy="203132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John was </a:t>
            </a:r>
            <a:r>
              <a:rPr lang="en-US" b="1" dirty="0" smtClean="0"/>
              <a:t>arrested</a:t>
            </a:r>
            <a:r>
              <a:rPr lang="en-US" dirty="0" smtClean="0"/>
              <a:t> by</a:t>
            </a:r>
            <a:r>
              <a:rPr lang="en-US" dirty="0"/>
              <a:t> </a:t>
            </a:r>
            <a:r>
              <a:rPr lang="en-US" dirty="0" smtClean="0"/>
              <a:t>police</a:t>
            </a:r>
            <a:r>
              <a:rPr lang="en-US" dirty="0"/>
              <a:t> </a:t>
            </a:r>
            <a:r>
              <a:rPr lang="en-US" dirty="0" smtClean="0"/>
              <a:t>… They </a:t>
            </a:r>
            <a:r>
              <a:rPr lang="en-US" b="1" dirty="0" smtClean="0"/>
              <a:t>charged</a:t>
            </a:r>
            <a:r>
              <a:rPr lang="en-US" dirty="0" smtClean="0"/>
              <a:t> him</a:t>
            </a:r>
            <a:r>
              <a:rPr lang="en-US" dirty="0"/>
              <a:t> </a:t>
            </a:r>
            <a:r>
              <a:rPr lang="en-US" dirty="0" smtClean="0"/>
              <a:t>with armed robbery</a:t>
            </a:r>
          </a:p>
          <a:p>
            <a:endParaRPr lang="en-US" dirty="0"/>
          </a:p>
          <a:p>
            <a:r>
              <a:rPr lang="en-US" dirty="0" smtClean="0"/>
              <a:t>Ramirez </a:t>
            </a:r>
            <a:r>
              <a:rPr lang="en-US" b="1" dirty="0" smtClean="0"/>
              <a:t>failed</a:t>
            </a:r>
            <a:r>
              <a:rPr lang="en-US" dirty="0"/>
              <a:t> </a:t>
            </a:r>
            <a:r>
              <a:rPr lang="en-US" dirty="0" smtClean="0"/>
              <a:t>a drug test …He was </a:t>
            </a:r>
            <a:r>
              <a:rPr lang="en-US" b="1" dirty="0" smtClean="0"/>
              <a:t>suspended</a:t>
            </a:r>
            <a:r>
              <a:rPr lang="en-US" dirty="0" smtClean="0"/>
              <a:t> for 50 games</a:t>
            </a:r>
          </a:p>
          <a:p>
            <a:endParaRPr lang="en-US" dirty="0"/>
          </a:p>
          <a:p>
            <a:r>
              <a:rPr lang="en-US" dirty="0" smtClean="0"/>
              <a:t>A bomb </a:t>
            </a:r>
            <a:r>
              <a:rPr lang="en-US" b="1" dirty="0" smtClean="0"/>
              <a:t>exploded</a:t>
            </a:r>
            <a:r>
              <a:rPr lang="en-US" dirty="0" smtClean="0"/>
              <a:t> in a market…</a:t>
            </a:r>
            <a:r>
              <a:rPr lang="en-US" dirty="0"/>
              <a:t> </a:t>
            </a:r>
            <a:r>
              <a:rPr lang="en-US" dirty="0" smtClean="0"/>
              <a:t>The group </a:t>
            </a:r>
            <a:r>
              <a:rPr lang="en-US" b="1" dirty="0" smtClean="0"/>
              <a:t>claimed</a:t>
            </a:r>
            <a:r>
              <a:rPr lang="en-US" dirty="0" smtClean="0"/>
              <a:t> responsibility.</a:t>
            </a:r>
          </a:p>
          <a:p>
            <a:endParaRPr lang="en-US" dirty="0"/>
          </a:p>
          <a:p>
            <a:r>
              <a:rPr lang="en-US" dirty="0" smtClean="0"/>
              <a:t>Democrats </a:t>
            </a:r>
            <a:r>
              <a:rPr lang="en-US" b="1" dirty="0" smtClean="0"/>
              <a:t>favored</a:t>
            </a:r>
            <a:r>
              <a:rPr lang="en-US" dirty="0" smtClean="0"/>
              <a:t> the bill…overwhelmingly </a:t>
            </a:r>
            <a:r>
              <a:rPr lang="en-US" b="1" dirty="0" smtClean="0"/>
              <a:t>opposed</a:t>
            </a:r>
            <a:r>
              <a:rPr lang="en-US" dirty="0" smtClean="0"/>
              <a:t> by the republicans.</a:t>
            </a:r>
            <a:endParaRPr lang="en-US" dirty="0"/>
          </a:p>
        </p:txBody>
      </p:sp>
    </p:spTree>
    <p:extLst>
      <p:ext uri="{BB962C8B-B14F-4D97-AF65-F5344CB8AC3E}">
        <p14:creationId xmlns:p14="http://schemas.microsoft.com/office/powerpoint/2010/main" val="12430043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Rel-grams</a:t>
            </a:r>
            <a:endParaRPr lang="en-US" dirty="0"/>
          </a:p>
        </p:txBody>
      </p:sp>
      <p:sp>
        <p:nvSpPr>
          <p:cNvPr id="6" name="Slide Number Placeholder 5"/>
          <p:cNvSpPr>
            <a:spLocks noGrp="1"/>
          </p:cNvSpPr>
          <p:nvPr>
            <p:ph type="sldNum" sz="quarter" idx="12"/>
          </p:nvPr>
        </p:nvSpPr>
        <p:spPr/>
        <p:txBody>
          <a:bodyPr/>
          <a:lstStyle/>
          <a:p>
            <a:fld id="{37728A7F-3C0F-F649-A167-0CE17244EC1B}" type="slidenum">
              <a:rPr lang="en-US" smtClean="0"/>
              <a:t>27</a:t>
            </a:fld>
            <a:endParaRPr lang="en-US"/>
          </a:p>
        </p:txBody>
      </p:sp>
      <p:pic>
        <p:nvPicPr>
          <p:cNvPr id="11" name="Picture 10"/>
          <p:cNvPicPr>
            <a:picLocks noChangeAspect="1"/>
          </p:cNvPicPr>
          <p:nvPr/>
        </p:nvPicPr>
        <p:blipFill>
          <a:blip r:embed="rId3"/>
          <a:stretch>
            <a:fillRect/>
          </a:stretch>
        </p:blipFill>
        <p:spPr>
          <a:xfrm>
            <a:off x="566351" y="3088450"/>
            <a:ext cx="3759200" cy="711200"/>
          </a:xfrm>
          <a:prstGeom prst="rect">
            <a:avLst/>
          </a:prstGeom>
        </p:spPr>
      </p:pic>
      <p:pic>
        <p:nvPicPr>
          <p:cNvPr id="12" name="Picture 11"/>
          <p:cNvPicPr>
            <a:picLocks noChangeAspect="1"/>
          </p:cNvPicPr>
          <p:nvPr/>
        </p:nvPicPr>
        <p:blipFill>
          <a:blip r:embed="rId4"/>
          <a:stretch>
            <a:fillRect/>
          </a:stretch>
        </p:blipFill>
        <p:spPr>
          <a:xfrm>
            <a:off x="566351" y="4257166"/>
            <a:ext cx="2908300" cy="660400"/>
          </a:xfrm>
          <a:prstGeom prst="rect">
            <a:avLst/>
          </a:prstGeom>
        </p:spPr>
      </p:pic>
      <p:sp>
        <p:nvSpPr>
          <p:cNvPr id="7" name="TextBox 6"/>
          <p:cNvSpPr txBox="1"/>
          <p:nvPr/>
        </p:nvSpPr>
        <p:spPr>
          <a:xfrm>
            <a:off x="4624628" y="3194953"/>
            <a:ext cx="5880874" cy="646331"/>
          </a:xfrm>
          <a:prstGeom prst="rect">
            <a:avLst/>
          </a:prstGeom>
          <a:noFill/>
        </p:spPr>
        <p:txBody>
          <a:bodyPr wrap="square" rtlCol="0">
            <a:spAutoFit/>
          </a:bodyPr>
          <a:lstStyle/>
          <a:p>
            <a:r>
              <a:rPr lang="en-US" dirty="0" smtClean="0"/>
              <a:t>Probability of seeing T’ in the vicinity of T </a:t>
            </a:r>
            <a:endParaRPr lang="en-US" dirty="0"/>
          </a:p>
          <a:p>
            <a:pPr marL="285750" indent="-285750">
              <a:buFont typeface="Arial"/>
              <a:buChar char="•"/>
            </a:pPr>
            <a:r>
              <a:rPr lang="en-US" dirty="0" smtClean="0"/>
              <a:t>Delta-smoothed for sparse events.</a:t>
            </a:r>
            <a:endParaRPr lang="en-US" dirty="0"/>
          </a:p>
        </p:txBody>
      </p:sp>
      <p:sp>
        <p:nvSpPr>
          <p:cNvPr id="10" name="TextBox 9"/>
          <p:cNvSpPr txBox="1"/>
          <p:nvPr/>
        </p:nvSpPr>
        <p:spPr>
          <a:xfrm>
            <a:off x="4624628" y="4266321"/>
            <a:ext cx="5880874" cy="646331"/>
          </a:xfrm>
          <a:prstGeom prst="rect">
            <a:avLst/>
          </a:prstGeom>
          <a:noFill/>
        </p:spPr>
        <p:txBody>
          <a:bodyPr wrap="square" rtlCol="0">
            <a:spAutoFit/>
          </a:bodyPr>
          <a:lstStyle/>
          <a:p>
            <a:r>
              <a:rPr lang="en-US" dirty="0" smtClean="0"/>
              <a:t>Importance decays with length of window</a:t>
            </a:r>
          </a:p>
          <a:p>
            <a:pPr marL="285750" indent="-285750">
              <a:buFont typeface="Arial"/>
              <a:buChar char="•"/>
            </a:pPr>
            <a:r>
              <a:rPr lang="en-US" dirty="0" smtClean="0"/>
              <a:t>Normalized to stay within (0, 1)</a:t>
            </a:r>
          </a:p>
        </p:txBody>
      </p:sp>
      <p:sp>
        <p:nvSpPr>
          <p:cNvPr id="8" name="TextBox 7"/>
          <p:cNvSpPr txBox="1"/>
          <p:nvPr/>
        </p:nvSpPr>
        <p:spPr>
          <a:xfrm>
            <a:off x="339071" y="1421991"/>
            <a:ext cx="8505911" cy="646331"/>
          </a:xfrm>
          <a:prstGeom prst="rect">
            <a:avLst/>
          </a:prstGeom>
          <a:noFill/>
        </p:spPr>
        <p:txBody>
          <a:bodyPr wrap="square" rtlCol="0">
            <a:spAutoFit/>
          </a:bodyPr>
          <a:lstStyle/>
          <a:p>
            <a:pPr algn="ctr"/>
            <a:r>
              <a:rPr lang="en-US" dirty="0" smtClean="0"/>
              <a:t>A bi-gram model of relation co-occurrence.</a:t>
            </a:r>
          </a:p>
          <a:p>
            <a:pPr algn="ctr"/>
            <a:endParaRPr lang="en-US" dirty="0"/>
          </a:p>
        </p:txBody>
      </p:sp>
      <p:sp>
        <p:nvSpPr>
          <p:cNvPr id="4" name="TextBox 3"/>
          <p:cNvSpPr txBox="1"/>
          <p:nvPr/>
        </p:nvSpPr>
        <p:spPr>
          <a:xfrm>
            <a:off x="485312" y="2068322"/>
            <a:ext cx="8278631" cy="646331"/>
          </a:xfrm>
          <a:prstGeom prst="rect">
            <a:avLst/>
          </a:prstGeom>
          <a:noFill/>
        </p:spPr>
        <p:txBody>
          <a:bodyPr wrap="square" rtlCol="0">
            <a:spAutoFit/>
          </a:bodyPr>
          <a:lstStyle/>
          <a:p>
            <a:pPr algn="ctr"/>
            <a:r>
              <a:rPr lang="en-US" b="1" dirty="0"/>
              <a:t>	How likely are we to see relation T’ in the vicinity of T?</a:t>
            </a:r>
          </a:p>
          <a:p>
            <a:pPr algn="ctr"/>
            <a:endParaRPr lang="en-US" b="1" dirty="0"/>
          </a:p>
        </p:txBody>
      </p:sp>
    </p:spTree>
    <p:extLst>
      <p:ext uri="{BB962C8B-B14F-4D97-AF65-F5344CB8AC3E}">
        <p14:creationId xmlns:p14="http://schemas.microsoft.com/office/powerpoint/2010/main" val="41010622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Extracting Relations using Open IE</a:t>
            </a:r>
            <a:endParaRPr lang="en-US" dirty="0"/>
          </a:p>
        </p:txBody>
      </p:sp>
      <p:sp>
        <p:nvSpPr>
          <p:cNvPr id="4" name="TextBox 3"/>
          <p:cNvSpPr txBox="1"/>
          <p:nvPr/>
        </p:nvSpPr>
        <p:spPr>
          <a:xfrm>
            <a:off x="339071" y="1463408"/>
            <a:ext cx="8661703" cy="923330"/>
          </a:xfrm>
          <a:prstGeom prst="rect">
            <a:avLst/>
          </a:prstGeom>
          <a:noFill/>
        </p:spPr>
        <p:txBody>
          <a:bodyPr wrap="square" rtlCol="0">
            <a:spAutoFit/>
          </a:bodyPr>
          <a:lstStyle/>
          <a:p>
            <a:r>
              <a:rPr lang="en-US" dirty="0" smtClean="0"/>
              <a:t>Open Information Extraction can handle open-domain relations. </a:t>
            </a:r>
          </a:p>
          <a:p>
            <a:endParaRPr lang="en-US" dirty="0"/>
          </a:p>
          <a:p>
            <a:r>
              <a:rPr lang="en-US" dirty="0" smtClean="0"/>
              <a:t>Scales easily to large collections. </a:t>
            </a:r>
          </a:p>
        </p:txBody>
      </p:sp>
      <p:sp>
        <p:nvSpPr>
          <p:cNvPr id="3" name="TextBox 2"/>
          <p:cNvSpPr txBox="1"/>
          <p:nvPr/>
        </p:nvSpPr>
        <p:spPr>
          <a:xfrm>
            <a:off x="339071" y="3777331"/>
            <a:ext cx="8505911" cy="203132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(person, </a:t>
            </a:r>
            <a:r>
              <a:rPr lang="en-US" b="1" dirty="0" smtClean="0"/>
              <a:t>is arrested by</a:t>
            </a:r>
            <a:r>
              <a:rPr lang="en-US" dirty="0" smtClean="0"/>
              <a:t>, police) 		(person,  </a:t>
            </a:r>
            <a:r>
              <a:rPr lang="en-US" b="1" dirty="0" smtClean="0"/>
              <a:t>is charged by</a:t>
            </a:r>
            <a:r>
              <a:rPr lang="en-US" dirty="0"/>
              <a:t>,</a:t>
            </a:r>
            <a:r>
              <a:rPr lang="en-US" dirty="0" smtClean="0"/>
              <a:t> police)</a:t>
            </a:r>
          </a:p>
          <a:p>
            <a:endParaRPr lang="en-US" dirty="0"/>
          </a:p>
          <a:p>
            <a:r>
              <a:rPr lang="en-US" dirty="0" smtClean="0"/>
              <a:t>(person, </a:t>
            </a:r>
            <a:r>
              <a:rPr lang="en-US" b="1" dirty="0" smtClean="0"/>
              <a:t>failed</a:t>
            </a:r>
            <a:r>
              <a:rPr lang="en-US" dirty="0"/>
              <a:t>,</a:t>
            </a:r>
            <a:r>
              <a:rPr lang="en-US" dirty="0" smtClean="0"/>
              <a:t> a drug test) 			(person, </a:t>
            </a:r>
            <a:r>
              <a:rPr lang="en-US" b="1" dirty="0" smtClean="0"/>
              <a:t>is suspended for</a:t>
            </a:r>
            <a:r>
              <a:rPr lang="en-US" dirty="0" smtClean="0"/>
              <a:t>, violation)</a:t>
            </a:r>
          </a:p>
          <a:p>
            <a:endParaRPr lang="en-US" dirty="0"/>
          </a:p>
          <a:p>
            <a:r>
              <a:rPr lang="en-US" dirty="0" smtClean="0"/>
              <a:t>(bomb, </a:t>
            </a:r>
            <a:r>
              <a:rPr lang="en-US" b="1" dirty="0" smtClean="0"/>
              <a:t>explode in, </a:t>
            </a:r>
            <a:r>
              <a:rPr lang="en-US" dirty="0" smtClean="0"/>
              <a:t>a location) 			(group, </a:t>
            </a:r>
            <a:r>
              <a:rPr lang="en-US" b="1" dirty="0" smtClean="0"/>
              <a:t>claimed</a:t>
            </a:r>
            <a:r>
              <a:rPr lang="en-US" dirty="0" smtClean="0"/>
              <a:t>, responsibility)</a:t>
            </a:r>
          </a:p>
          <a:p>
            <a:endParaRPr lang="en-US" dirty="0"/>
          </a:p>
          <a:p>
            <a:r>
              <a:rPr lang="en-US" dirty="0" smtClean="0"/>
              <a:t>(democrats, </a:t>
            </a:r>
            <a:r>
              <a:rPr lang="en-US" b="1" dirty="0" smtClean="0"/>
              <a:t>favored</a:t>
            </a:r>
            <a:r>
              <a:rPr lang="en-US" dirty="0" smtClean="0"/>
              <a:t>, a bill) 			(republicans, </a:t>
            </a:r>
            <a:r>
              <a:rPr lang="en-US" b="1" dirty="0" smtClean="0"/>
              <a:t>opposed</a:t>
            </a:r>
            <a:r>
              <a:rPr lang="en-US" dirty="0" smtClean="0"/>
              <a:t>, the bill)</a:t>
            </a:r>
            <a:endParaRPr lang="en-US" dirty="0"/>
          </a:p>
        </p:txBody>
      </p:sp>
    </p:spTree>
    <p:extLst>
      <p:ext uri="{BB962C8B-B14F-4D97-AF65-F5344CB8AC3E}">
        <p14:creationId xmlns:p14="http://schemas.microsoft.com/office/powerpoint/2010/main" val="18737407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07966" y="1208334"/>
            <a:ext cx="8528068" cy="5078314"/>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a:spAutoFit/>
          </a:bodyPr>
          <a:lstStyle/>
          <a:p>
            <a:r>
              <a:rPr lang="en-US" b="1" dirty="0" smtClean="0"/>
              <a:t>Text: </a:t>
            </a:r>
          </a:p>
          <a:p>
            <a:r>
              <a:rPr lang="en-US" dirty="0" smtClean="0"/>
              <a:t>He cited a new study that was released by UCLA in 2008.</a:t>
            </a:r>
          </a:p>
          <a:p>
            <a:endParaRPr lang="en-US" b="1" dirty="0" smtClean="0"/>
          </a:p>
          <a:p>
            <a:r>
              <a:rPr lang="en-US" b="1" dirty="0" smtClean="0"/>
              <a:t>Extractions:</a:t>
            </a:r>
            <a:endParaRPr lang="en-US" dirty="0" smtClean="0"/>
          </a:p>
          <a:p>
            <a:r>
              <a:rPr lang="en-US" dirty="0" smtClean="0"/>
              <a:t>(He, cited, a new study)</a:t>
            </a:r>
          </a:p>
          <a:p>
            <a:r>
              <a:rPr lang="en-US" dirty="0" smtClean="0"/>
              <a:t>(a new study, was released by, UCLA)</a:t>
            </a:r>
          </a:p>
          <a:p>
            <a:r>
              <a:rPr lang="en-US" dirty="0" smtClean="0"/>
              <a:t>(a new study, was released in, 2008)</a:t>
            </a:r>
          </a:p>
          <a:p>
            <a:endParaRPr lang="en-US" dirty="0" smtClean="0"/>
          </a:p>
          <a:p>
            <a:r>
              <a:rPr lang="en-US" b="1" dirty="0" smtClean="0"/>
              <a:t>Normalized:</a:t>
            </a:r>
          </a:p>
          <a:p>
            <a:r>
              <a:rPr lang="en-US" dirty="0" smtClean="0"/>
              <a:t>(he, cited, study)</a:t>
            </a:r>
          </a:p>
          <a:p>
            <a:r>
              <a:rPr lang="en-US" dirty="0" smtClean="0"/>
              <a:t>(study, be released by, UCLA)</a:t>
            </a:r>
          </a:p>
          <a:p>
            <a:r>
              <a:rPr lang="en-US" dirty="0" smtClean="0"/>
              <a:t>(study, be released in, 2008)</a:t>
            </a:r>
          </a:p>
          <a:p>
            <a:endParaRPr lang="en-US" b="1" dirty="0"/>
          </a:p>
          <a:p>
            <a:r>
              <a:rPr lang="en-US" b="1" dirty="0" smtClean="0"/>
              <a:t>Generalized</a:t>
            </a:r>
            <a:r>
              <a:rPr lang="en-US" b="1" dirty="0" smtClean="0"/>
              <a:t>:</a:t>
            </a:r>
          </a:p>
          <a:p>
            <a:r>
              <a:rPr lang="en-US" dirty="0" smtClean="0"/>
              <a:t>(</a:t>
            </a:r>
            <a:r>
              <a:rPr lang="en-US" dirty="0" smtClean="0"/>
              <a:t>[person], cited, [activity])</a:t>
            </a:r>
          </a:p>
          <a:p>
            <a:r>
              <a:rPr lang="en-US" dirty="0" smtClean="0"/>
              <a:t>(</a:t>
            </a:r>
            <a:r>
              <a:rPr lang="en-US" dirty="0" smtClean="0"/>
              <a:t>[activity], be released by, [organization])</a:t>
            </a:r>
          </a:p>
          <a:p>
            <a:r>
              <a:rPr lang="en-US" dirty="0" smtClean="0"/>
              <a:t>([activity], be released in, [time-unit])</a:t>
            </a:r>
            <a:endParaRPr lang="en-US" dirty="0"/>
          </a:p>
          <a:p>
            <a:endParaRPr lang="en-US" b="1" dirty="0"/>
          </a:p>
        </p:txBody>
      </p:sp>
      <p:sp>
        <p:nvSpPr>
          <p:cNvPr id="8" name="Slide Number Placeholder 7"/>
          <p:cNvSpPr>
            <a:spLocks noGrp="1"/>
          </p:cNvSpPr>
          <p:nvPr>
            <p:ph type="sldNum" sz="quarter" idx="12"/>
          </p:nvPr>
        </p:nvSpPr>
        <p:spPr/>
        <p:txBody>
          <a:bodyPr/>
          <a:lstStyle/>
          <a:p>
            <a:fld id="{37728A7F-3C0F-F649-A167-0CE17244EC1B}" type="slidenum">
              <a:rPr lang="en-US" smtClean="0"/>
              <a:t>29</a:t>
            </a:fld>
            <a:endParaRPr lang="en-US"/>
          </a:p>
        </p:txBody>
      </p:sp>
      <p:sp>
        <p:nvSpPr>
          <p:cNvPr id="9" name="Title 8"/>
          <p:cNvSpPr>
            <a:spLocks noGrp="1"/>
          </p:cNvSpPr>
          <p:nvPr>
            <p:ph type="title"/>
          </p:nvPr>
        </p:nvSpPr>
        <p:spPr/>
        <p:txBody>
          <a:bodyPr/>
          <a:lstStyle/>
          <a:p>
            <a:r>
              <a:rPr lang="en-US" dirty="0" smtClean="0"/>
              <a:t>Representing Relations</a:t>
            </a:r>
            <a:endParaRPr lang="en-US" dirty="0"/>
          </a:p>
        </p:txBody>
      </p:sp>
      <p:sp>
        <p:nvSpPr>
          <p:cNvPr id="7" name="TextBox 6"/>
          <p:cNvSpPr txBox="1"/>
          <p:nvPr/>
        </p:nvSpPr>
        <p:spPr>
          <a:xfrm>
            <a:off x="4766574" y="3371486"/>
            <a:ext cx="4204924" cy="1169551"/>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400" b="1" dirty="0" smtClean="0"/>
              <a:t>Extract Argument </a:t>
            </a:r>
            <a:r>
              <a:rPr lang="en-US" sz="1400" b="1" dirty="0"/>
              <a:t>H</a:t>
            </a:r>
            <a:r>
              <a:rPr lang="en-US" sz="1400" b="1" dirty="0" smtClean="0"/>
              <a:t>ead:</a:t>
            </a:r>
          </a:p>
          <a:p>
            <a:endParaRPr lang="en-US" sz="1400" dirty="0" smtClean="0"/>
          </a:p>
          <a:p>
            <a:r>
              <a:rPr lang="en-US" sz="1400" dirty="0" smtClean="0"/>
              <a:t>10 people	=&gt;	people</a:t>
            </a:r>
          </a:p>
          <a:p>
            <a:r>
              <a:rPr lang="en-US" sz="1400" dirty="0" smtClean="0"/>
              <a:t>group of passengers	=&gt;	passengers</a:t>
            </a:r>
          </a:p>
          <a:p>
            <a:r>
              <a:rPr lang="en-US" sz="1400" dirty="0" smtClean="0"/>
              <a:t>France’s president =&gt; president</a:t>
            </a:r>
          </a:p>
        </p:txBody>
      </p:sp>
      <p:sp>
        <p:nvSpPr>
          <p:cNvPr id="10" name="TextBox 9"/>
          <p:cNvSpPr txBox="1"/>
          <p:nvPr/>
        </p:nvSpPr>
        <p:spPr>
          <a:xfrm>
            <a:off x="4766574" y="4893542"/>
            <a:ext cx="4204923" cy="1384995"/>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400" b="1" dirty="0" smtClean="0"/>
              <a:t>Assign Semantic Classes</a:t>
            </a:r>
          </a:p>
          <a:p>
            <a:endParaRPr lang="en-US" sz="1400" dirty="0" smtClean="0"/>
          </a:p>
          <a:p>
            <a:r>
              <a:rPr lang="en-US" sz="1400" dirty="0" smtClean="0"/>
              <a:t>Named entity classes</a:t>
            </a:r>
          </a:p>
          <a:p>
            <a:r>
              <a:rPr lang="en-US" sz="1400" dirty="0" smtClean="0"/>
              <a:t>	Person, Organization, Location,…</a:t>
            </a:r>
          </a:p>
          <a:p>
            <a:r>
              <a:rPr lang="en-US" sz="1400" dirty="0" smtClean="0"/>
              <a:t>29 WordNet classes</a:t>
            </a:r>
          </a:p>
          <a:p>
            <a:r>
              <a:rPr lang="en-US" sz="1400" dirty="0" smtClean="0"/>
              <a:t>	Drug, Structure, Device, Activity, …</a:t>
            </a:r>
          </a:p>
        </p:txBody>
      </p:sp>
      <p:sp>
        <p:nvSpPr>
          <p:cNvPr id="12" name="TextBox 11"/>
          <p:cNvSpPr txBox="1"/>
          <p:nvPr/>
        </p:nvSpPr>
        <p:spPr>
          <a:xfrm>
            <a:off x="4766574" y="2280946"/>
            <a:ext cx="4204923" cy="738664"/>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400" b="1" dirty="0" smtClean="0"/>
              <a:t>Ollie [Mausam et al, 2012]</a:t>
            </a:r>
          </a:p>
          <a:p>
            <a:endParaRPr lang="en-US" sz="1400" dirty="0" smtClean="0"/>
          </a:p>
          <a:p>
            <a:r>
              <a:rPr lang="en-US" sz="1400" dirty="0" smtClean="0"/>
              <a:t>State-of-the-art open extractor.</a:t>
            </a:r>
          </a:p>
        </p:txBody>
      </p:sp>
    </p:spTree>
    <p:extLst>
      <p:ext uri="{BB962C8B-B14F-4D97-AF65-F5344CB8AC3E}">
        <p14:creationId xmlns:p14="http://schemas.microsoft.com/office/powerpoint/2010/main" val="27793025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xEl>
                                              <p:pRg st="11" end="1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xEl>
                                              <p:pRg st="13" end="1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
                                            <p:txEl>
                                              <p:pRg st="15" end="1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
                                            <p:txEl>
                                              <p:pRg st="16" end="16"/>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Information Overload</a:t>
            </a:r>
            <a:endParaRPr lang="en-US" dirty="0"/>
          </a:p>
        </p:txBody>
      </p:sp>
      <p:sp>
        <p:nvSpPr>
          <p:cNvPr id="5" name="TextBox 4"/>
          <p:cNvSpPr txBox="1"/>
          <p:nvPr/>
        </p:nvSpPr>
        <p:spPr>
          <a:xfrm>
            <a:off x="1930824" y="3496363"/>
            <a:ext cx="5934772" cy="369332"/>
          </a:xfrm>
          <a:prstGeom prst="rect">
            <a:avLst/>
          </a:prstGeom>
          <a:noFill/>
        </p:spPr>
        <p:txBody>
          <a:bodyPr wrap="square" rtlCol="0">
            <a:spAutoFit/>
          </a:bodyPr>
          <a:lstStyle/>
          <a:p>
            <a:r>
              <a:rPr lang="en-US" dirty="0" smtClean="0"/>
              <a:t>	Salient information in a structured format</a:t>
            </a:r>
            <a:r>
              <a:rPr lang="en-US" dirty="0" smtClean="0"/>
              <a:t>.</a:t>
            </a:r>
            <a:endParaRPr lang="en-US" dirty="0" smtClean="0"/>
          </a:p>
        </p:txBody>
      </p:sp>
      <p:grpSp>
        <p:nvGrpSpPr>
          <p:cNvPr id="12" name="Group 11"/>
          <p:cNvGrpSpPr/>
          <p:nvPr/>
        </p:nvGrpSpPr>
        <p:grpSpPr>
          <a:xfrm>
            <a:off x="3187956" y="1960191"/>
            <a:ext cx="2844424" cy="1279197"/>
            <a:chOff x="672261" y="2474863"/>
            <a:chExt cx="7867954" cy="2775072"/>
          </a:xfrm>
        </p:grpSpPr>
        <p:pic>
          <p:nvPicPr>
            <p:cNvPr id="13" name="Picture 12"/>
            <p:cNvPicPr>
              <a:picLocks noChangeAspect="1"/>
            </p:cNvPicPr>
            <p:nvPr/>
          </p:nvPicPr>
          <p:blipFill>
            <a:blip r:embed="rId3"/>
            <a:stretch>
              <a:fillRect/>
            </a:stretch>
          </p:blipFill>
          <p:spPr>
            <a:xfrm>
              <a:off x="672261" y="2474863"/>
              <a:ext cx="3384597" cy="2775072"/>
            </a:xfrm>
            <a:prstGeom prst="rect">
              <a:avLst/>
            </a:prstGeom>
            <a:ln>
              <a:solidFill>
                <a:srgbClr val="3366FF"/>
              </a:solidFill>
            </a:ln>
          </p:spPr>
        </p:pic>
        <p:grpSp>
          <p:nvGrpSpPr>
            <p:cNvPr id="14" name="Group 13"/>
            <p:cNvGrpSpPr/>
            <p:nvPr/>
          </p:nvGrpSpPr>
          <p:grpSpPr>
            <a:xfrm>
              <a:off x="5823861" y="2512213"/>
              <a:ext cx="2716354" cy="2339258"/>
              <a:chOff x="5352392" y="2512213"/>
              <a:chExt cx="2716354" cy="2339258"/>
            </a:xfrm>
          </p:grpSpPr>
          <p:pic>
            <p:nvPicPr>
              <p:cNvPr id="16" name="Picture 15"/>
              <p:cNvPicPr>
                <a:picLocks noChangeAspect="1"/>
              </p:cNvPicPr>
              <p:nvPr/>
            </p:nvPicPr>
            <p:blipFill>
              <a:blip r:embed="rId4"/>
              <a:stretch>
                <a:fillRect/>
              </a:stretch>
            </p:blipFill>
            <p:spPr>
              <a:xfrm>
                <a:off x="5352392" y="2512213"/>
                <a:ext cx="1893897" cy="1407092"/>
              </a:xfrm>
              <a:prstGeom prst="rect">
                <a:avLst/>
              </a:prstGeom>
              <a:noFill/>
              <a:ln>
                <a:solidFill>
                  <a:srgbClr val="3366FF"/>
                </a:solidFill>
              </a:ln>
            </p:spPr>
          </p:pic>
          <p:pic>
            <p:nvPicPr>
              <p:cNvPr id="17" name="Picture 16"/>
              <p:cNvPicPr>
                <a:picLocks noChangeAspect="1"/>
              </p:cNvPicPr>
              <p:nvPr/>
            </p:nvPicPr>
            <p:blipFill>
              <a:blip r:embed="rId5"/>
              <a:stretch>
                <a:fillRect/>
              </a:stretch>
            </p:blipFill>
            <p:spPr>
              <a:xfrm>
                <a:off x="5618002" y="2791987"/>
                <a:ext cx="1901372" cy="1572739"/>
              </a:xfrm>
              <a:prstGeom prst="rect">
                <a:avLst/>
              </a:prstGeom>
              <a:ln>
                <a:solidFill>
                  <a:srgbClr val="3366FF"/>
                </a:solidFill>
              </a:ln>
            </p:spPr>
          </p:pic>
          <p:pic>
            <p:nvPicPr>
              <p:cNvPr id="18" name="Picture 17"/>
              <p:cNvPicPr>
                <a:picLocks noChangeAspect="1"/>
              </p:cNvPicPr>
              <p:nvPr/>
            </p:nvPicPr>
            <p:blipFill>
              <a:blip r:embed="rId5"/>
              <a:stretch>
                <a:fillRect/>
              </a:stretch>
            </p:blipFill>
            <p:spPr>
              <a:xfrm>
                <a:off x="5895695" y="3083127"/>
                <a:ext cx="1901372" cy="1572739"/>
              </a:xfrm>
              <a:prstGeom prst="rect">
                <a:avLst/>
              </a:prstGeom>
              <a:ln>
                <a:solidFill>
                  <a:srgbClr val="3366FF"/>
                </a:solidFill>
              </a:ln>
            </p:spPr>
          </p:pic>
          <p:pic>
            <p:nvPicPr>
              <p:cNvPr id="19" name="Picture 18"/>
              <p:cNvPicPr>
                <a:picLocks noChangeAspect="1"/>
              </p:cNvPicPr>
              <p:nvPr/>
            </p:nvPicPr>
            <p:blipFill>
              <a:blip r:embed="rId4"/>
              <a:stretch>
                <a:fillRect/>
              </a:stretch>
            </p:blipFill>
            <p:spPr>
              <a:xfrm>
                <a:off x="6174849" y="3444379"/>
                <a:ext cx="1893897" cy="1407092"/>
              </a:xfrm>
              <a:prstGeom prst="rect">
                <a:avLst/>
              </a:prstGeom>
              <a:noFill/>
              <a:ln>
                <a:solidFill>
                  <a:srgbClr val="3366FF"/>
                </a:solidFill>
              </a:ln>
            </p:spPr>
          </p:pic>
        </p:grpSp>
        <p:cxnSp>
          <p:nvCxnSpPr>
            <p:cNvPr id="15" name="Straight Arrow Connector 14"/>
            <p:cNvCxnSpPr/>
            <p:nvPr/>
          </p:nvCxnSpPr>
          <p:spPr>
            <a:xfrm>
              <a:off x="4357250" y="3919305"/>
              <a:ext cx="104574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21" name="TextBox 20"/>
          <p:cNvSpPr txBox="1"/>
          <p:nvPr/>
        </p:nvSpPr>
        <p:spPr>
          <a:xfrm>
            <a:off x="489857" y="1105745"/>
            <a:ext cx="8050358" cy="400110"/>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b="1" dirty="0"/>
          </a:p>
        </p:txBody>
      </p:sp>
    </p:spTree>
    <p:extLst>
      <p:ext uri="{BB962C8B-B14F-4D97-AF65-F5344CB8AC3E}">
        <p14:creationId xmlns:p14="http://schemas.microsoft.com/office/powerpoint/2010/main" val="49799430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20132" y="4182531"/>
            <a:ext cx="7653868" cy="575940"/>
          </a:xfrm>
          <a:prstGeom prst="rect">
            <a:avLst/>
          </a:prstGeom>
          <a:solidFill>
            <a:schemeClr val="accent3">
              <a:lumMod val="60000"/>
              <a:lumOff val="4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7" name="Rectangle 6"/>
          <p:cNvSpPr/>
          <p:nvPr/>
        </p:nvSpPr>
        <p:spPr>
          <a:xfrm>
            <a:off x="220132" y="3064933"/>
            <a:ext cx="7653868" cy="575940"/>
          </a:xfrm>
          <a:prstGeom prst="rect">
            <a:avLst/>
          </a:prstGeom>
          <a:solidFill>
            <a:schemeClr val="accent3">
              <a:lumMod val="60000"/>
              <a:lumOff val="4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graphicFrame>
        <p:nvGraphicFramePr>
          <p:cNvPr id="6" name="Table 5"/>
          <p:cNvGraphicFramePr>
            <a:graphicFrameLocks noGrp="1"/>
          </p:cNvGraphicFramePr>
          <p:nvPr>
            <p:extLst>
              <p:ext uri="{D42A27DB-BD31-4B8C-83A1-F6EECF244321}">
                <p14:modId xmlns:p14="http://schemas.microsoft.com/office/powerpoint/2010/main" val="719886890"/>
              </p:ext>
            </p:extLst>
          </p:nvPr>
        </p:nvGraphicFramePr>
        <p:xfrm>
          <a:off x="220132" y="1410863"/>
          <a:ext cx="8657885" cy="4451720"/>
        </p:xfrm>
        <a:graphic>
          <a:graphicData uri="http://schemas.openxmlformats.org/drawingml/2006/table">
            <a:tbl>
              <a:tblPr firstRow="1" bandRow="1">
                <a:tableStyleId>{2D5ABB26-0587-4C30-8999-92F81FD0307C}</a:tableStyleId>
              </a:tblPr>
              <a:tblGrid>
                <a:gridCol w="2929468"/>
                <a:gridCol w="3640667"/>
                <a:gridCol w="1043875"/>
                <a:gridCol w="1043875"/>
              </a:tblGrid>
              <a:tr h="556465">
                <a:tc>
                  <a:txBody>
                    <a:bodyPr/>
                    <a:lstStyle/>
                    <a:p>
                      <a:r>
                        <a:rPr lang="en-US" sz="1400" b="1" dirty="0" smtClean="0"/>
                        <a:t>T</a:t>
                      </a:r>
                      <a:endParaRPr lang="en-US" sz="1400" b="1" dirty="0"/>
                    </a:p>
                  </a:txBody>
                  <a:tcPr>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1400" b="1" dirty="0" smtClean="0"/>
                        <a:t>T’</a:t>
                      </a:r>
                      <a:endParaRPr lang="en-US" sz="1400" b="1"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1400" b="1" dirty="0" smtClean="0"/>
                        <a:t>#1(T,</a:t>
                      </a:r>
                      <a:r>
                        <a:rPr lang="en-US" sz="1400" b="1" baseline="0" dirty="0" smtClean="0"/>
                        <a:t> T’</a:t>
                      </a:r>
                      <a:r>
                        <a:rPr lang="en-US" sz="1400" b="1" baseline="0" dirty="0" smtClean="0"/>
                        <a:t>)</a:t>
                      </a:r>
                      <a:endParaRPr lang="en-US" sz="1400" b="1"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1400" b="1" dirty="0" smtClean="0"/>
                        <a:t>#2(T, T’)</a:t>
                      </a:r>
                      <a:endParaRPr lang="en-US" sz="1400" b="1" dirty="0"/>
                    </a:p>
                  </a:txBody>
                  <a:tcPr>
                    <a:lnL w="12700" cap="flat" cmpd="sng" algn="ctr">
                      <a:solidFill>
                        <a:scrgbClr r="0" g="0" b="0"/>
                      </a:solidFill>
                      <a:prstDash val="solid"/>
                      <a:round/>
                      <a:headEnd type="none" w="med" len="med"/>
                      <a:tailEnd type="none" w="med" len="med"/>
                    </a:lnL>
                    <a:lnB w="12700" cap="flat" cmpd="sng" algn="ctr">
                      <a:solidFill>
                        <a:scrgbClr r="0" g="0" b="0"/>
                      </a:solidFill>
                      <a:prstDash val="solid"/>
                      <a:round/>
                      <a:headEnd type="none" w="med" len="med"/>
                      <a:tailEnd type="none" w="med" len="med"/>
                    </a:lnB>
                    <a:solidFill>
                      <a:schemeClr val="bg1">
                        <a:lumMod val="65000"/>
                      </a:schemeClr>
                    </a:solidFill>
                  </a:tcPr>
                </a:tc>
              </a:tr>
              <a:tr h="55646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(he, </a:t>
                      </a:r>
                      <a:r>
                        <a:rPr lang="en-US" sz="1400" dirty="0" smtClean="0"/>
                        <a:t>cited, study)</a:t>
                      </a:r>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(study,</a:t>
                      </a:r>
                      <a:r>
                        <a:rPr lang="en-US" sz="1400" baseline="0" dirty="0" smtClean="0"/>
                        <a:t> </a:t>
                      </a:r>
                      <a:r>
                        <a:rPr lang="en-US" sz="1400" dirty="0" smtClean="0"/>
                        <a:t>be released by, </a:t>
                      </a:r>
                      <a:r>
                        <a:rPr lang="en-US" sz="1400" dirty="0" smtClean="0"/>
                        <a:t>UCLA)</a:t>
                      </a:r>
                      <a:endParaRPr lang="en-US" sz="1400" dirty="0" smtClean="0"/>
                    </a:p>
                    <a:p>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2</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([person],</a:t>
                      </a:r>
                      <a:r>
                        <a:rPr lang="en-US" sz="1400" baseline="0" dirty="0" smtClean="0"/>
                        <a:t> cited, [activity])</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([activity],</a:t>
                      </a:r>
                      <a:r>
                        <a:rPr lang="en-US" sz="1400" baseline="0" dirty="0" smtClean="0"/>
                        <a:t> released by, [organization])</a:t>
                      </a:r>
                      <a:endParaRPr lang="en-US" sz="14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17</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19</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([person],</a:t>
                      </a:r>
                      <a:r>
                        <a:rPr lang="en-US" sz="1400" baseline="0" dirty="0" smtClean="0"/>
                        <a:t> cited, X:[activity])</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(X:[activity],</a:t>
                      </a:r>
                      <a:r>
                        <a:rPr lang="en-US" sz="1400" baseline="0" dirty="0" smtClean="0"/>
                        <a:t> released by, [organization])</a:t>
                      </a:r>
                      <a:endParaRPr lang="en-US" sz="14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14</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14</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dirty="0" smtClean="0"/>
                        <a:t>…</a:t>
                      </a:r>
                      <a:endParaRPr lang="en-US"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(X:[person], failed, test)</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(X:[person], suspended for, [activity])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23</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24</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(bomb, exploded in, </a:t>
                      </a:r>
                      <a:r>
                        <a:rPr lang="en-US" sz="1400" dirty="0" err="1" smtClean="0"/>
                        <a:t>Bhagdad</a:t>
                      </a:r>
                      <a:r>
                        <a:rPr lang="en-US" sz="1400" dirty="0" smtClean="0"/>
                        <a:t>)</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(group, claimed, responsibility)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7</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([device], exploded in, [location])</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([organization],</a:t>
                      </a:r>
                      <a:r>
                        <a:rPr lang="en-US" sz="1400" baseline="0" dirty="0" smtClean="0"/>
                        <a:t> </a:t>
                      </a:r>
                      <a:r>
                        <a:rPr lang="en-US" sz="1400" baseline="0" dirty="0" smtClean="0"/>
                        <a:t>claimed, responsibility)</a:t>
                      </a:r>
                      <a:endParaRPr lang="en-US" sz="14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r>
                        <a:rPr lang="en-US" sz="1400" dirty="0" smtClean="0"/>
                        <a:t>14</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r>
                        <a:rPr lang="en-US" sz="1400" dirty="0" smtClean="0"/>
                        <a:t>11</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tcPr>
                </a:tc>
              </a:tr>
            </a:tbl>
          </a:graphicData>
        </a:graphic>
      </p:graphicFrame>
      <p:sp>
        <p:nvSpPr>
          <p:cNvPr id="2" name="Title 1"/>
          <p:cNvSpPr>
            <a:spLocks noGrp="1"/>
          </p:cNvSpPr>
          <p:nvPr>
            <p:ph type="title"/>
          </p:nvPr>
        </p:nvSpPr>
        <p:spPr>
          <a:xfrm>
            <a:off x="-15425863" y="1896120"/>
            <a:ext cx="8505911" cy="990600"/>
          </a:xfrm>
        </p:spPr>
        <p:txBody>
          <a:bodyPr/>
          <a:lstStyle/>
          <a:p>
            <a:r>
              <a:rPr lang="en-US" dirty="0" smtClean="0"/>
              <a:t>Rel-grams Tabulation</a:t>
            </a:r>
            <a:endParaRPr lang="en-US" dirty="0"/>
          </a:p>
        </p:txBody>
      </p:sp>
      <p:sp>
        <p:nvSpPr>
          <p:cNvPr id="8" name="Slide Number Placeholder 7"/>
          <p:cNvSpPr>
            <a:spLocks noGrp="1"/>
          </p:cNvSpPr>
          <p:nvPr>
            <p:ph type="sldNum" sz="quarter" idx="12"/>
          </p:nvPr>
        </p:nvSpPr>
        <p:spPr/>
        <p:txBody>
          <a:bodyPr/>
          <a:lstStyle/>
          <a:p>
            <a:fld id="{37728A7F-3C0F-F649-A167-0CE17244EC1B}" type="slidenum">
              <a:rPr lang="en-US" smtClean="0"/>
              <a:t>30</a:t>
            </a:fld>
            <a:endParaRPr lang="en-US"/>
          </a:p>
        </p:txBody>
      </p:sp>
      <p:sp>
        <p:nvSpPr>
          <p:cNvPr id="5" name="Title 8"/>
          <p:cNvSpPr txBox="1">
            <a:spLocks/>
          </p:cNvSpPr>
          <p:nvPr/>
        </p:nvSpPr>
        <p:spPr>
          <a:xfrm>
            <a:off x="339071" y="16520"/>
            <a:ext cx="8505911" cy="9906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kern="1200" spc="-100" baseline="0">
                <a:solidFill>
                  <a:schemeClr val="tx1">
                    <a:lumMod val="50000"/>
                    <a:lumOff val="50000"/>
                  </a:schemeClr>
                </a:solidFill>
                <a:latin typeface="+mj-lt"/>
                <a:ea typeface="+mj-ea"/>
                <a:cs typeface="+mj-cs"/>
              </a:defRPr>
            </a:lvl1pPr>
          </a:lstStyle>
          <a:p>
            <a:r>
              <a:rPr lang="en-US" dirty="0" smtClean="0"/>
              <a:t>Rel-grams Tabulation</a:t>
            </a:r>
            <a:endParaRPr lang="en-US" dirty="0"/>
          </a:p>
        </p:txBody>
      </p:sp>
    </p:spTree>
    <p:extLst>
      <p:ext uri="{BB962C8B-B14F-4D97-AF65-F5344CB8AC3E}">
        <p14:creationId xmlns:p14="http://schemas.microsoft.com/office/powerpoint/2010/main" val="2927429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9045" y="16520"/>
            <a:ext cx="8505911" cy="990600"/>
          </a:xfrm>
        </p:spPr>
        <p:txBody>
          <a:bodyPr/>
          <a:lstStyle/>
          <a:p>
            <a:pPr algn="ctr"/>
            <a:r>
              <a:rPr lang="en-US" dirty="0" smtClean="0"/>
              <a:t>Rel-grams Evaluation</a:t>
            </a:r>
            <a:endParaRPr lang="en-US" dirty="0"/>
          </a:p>
        </p:txBody>
      </p:sp>
      <p:graphicFrame>
        <p:nvGraphicFramePr>
          <p:cNvPr id="7" name="Chart 6"/>
          <p:cNvGraphicFramePr>
            <a:graphicFrameLocks/>
          </p:cNvGraphicFramePr>
          <p:nvPr>
            <p:extLst>
              <p:ext uri="{D42A27DB-BD31-4B8C-83A1-F6EECF244321}">
                <p14:modId xmlns:p14="http://schemas.microsoft.com/office/powerpoint/2010/main" val="2131039740"/>
              </p:ext>
            </p:extLst>
          </p:nvPr>
        </p:nvGraphicFramePr>
        <p:xfrm>
          <a:off x="1854200" y="2294465"/>
          <a:ext cx="5435600" cy="3801533"/>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1549400" y="1044187"/>
            <a:ext cx="6045200" cy="1200329"/>
          </a:xfrm>
          <a:prstGeom prst="rect">
            <a:avLst/>
          </a:prstGeom>
          <a:noFill/>
        </p:spPr>
        <p:txBody>
          <a:bodyPr wrap="square" rtlCol="0">
            <a:spAutoFit/>
          </a:bodyPr>
          <a:lstStyle/>
          <a:p>
            <a:pPr algn="ctr"/>
            <a:r>
              <a:rPr lang="en-US" dirty="0" smtClean="0"/>
              <a:t>Manual evaluation of a sample of Top 10%</a:t>
            </a:r>
          </a:p>
          <a:p>
            <a:pPr algn="ctr"/>
            <a:endParaRPr lang="en-US" dirty="0" smtClean="0"/>
          </a:p>
          <a:p>
            <a:r>
              <a:rPr lang="en-US" b="1" dirty="0" smtClean="0"/>
              <a:t>	</a:t>
            </a:r>
            <a:r>
              <a:rPr lang="en-US" b="1" dirty="0"/>
              <a:t> </a:t>
            </a:r>
            <a:r>
              <a:rPr lang="en-US" b="1" dirty="0" smtClean="0"/>
              <a:t>    Entailment:	</a:t>
            </a:r>
            <a:r>
              <a:rPr lang="en-US" dirty="0" smtClean="0"/>
              <a:t> 	T =&gt; T’ or T’ =&gt; T</a:t>
            </a:r>
          </a:p>
          <a:p>
            <a:r>
              <a:rPr lang="en-US" b="1" dirty="0" smtClean="0"/>
              <a:t>	</a:t>
            </a:r>
            <a:r>
              <a:rPr lang="en-US" b="1" dirty="0"/>
              <a:t> </a:t>
            </a:r>
            <a:r>
              <a:rPr lang="en-US" b="1" dirty="0" smtClean="0"/>
              <a:t>    Common Topic:</a:t>
            </a:r>
            <a:r>
              <a:rPr lang="en-US" dirty="0" smtClean="0"/>
              <a:t> 	Topic(T’) = Topic(T)</a:t>
            </a:r>
            <a:endParaRPr lang="en-US" dirty="0"/>
          </a:p>
        </p:txBody>
      </p:sp>
      <p:sp>
        <p:nvSpPr>
          <p:cNvPr id="9" name="Rectangle 8"/>
          <p:cNvSpPr/>
          <p:nvPr/>
        </p:nvSpPr>
        <p:spPr>
          <a:xfrm>
            <a:off x="1024467" y="4250267"/>
            <a:ext cx="7095066" cy="2167466"/>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r>
              <a:rPr lang="en-US" dirty="0" smtClean="0"/>
              <a:t>1) Frequently co-mentioned facts are related to each other.</a:t>
            </a:r>
          </a:p>
          <a:p>
            <a:endParaRPr lang="en-US" dirty="0" smtClean="0"/>
          </a:p>
          <a:p>
            <a:r>
              <a:rPr lang="en-US" dirty="0" smtClean="0"/>
              <a:t>2) Generalized open-domain relations carry event type information.</a:t>
            </a:r>
          </a:p>
          <a:p>
            <a:pPr algn="ctr"/>
            <a:endParaRPr lang="en-US" dirty="0" smtClean="0"/>
          </a:p>
        </p:txBody>
      </p:sp>
      <p:sp>
        <p:nvSpPr>
          <p:cNvPr id="6" name="TextBox 10"/>
          <p:cNvSpPr txBox="1">
            <a:spLocks noChangeArrowheads="1"/>
          </p:cNvSpPr>
          <p:nvPr/>
        </p:nvSpPr>
        <p:spPr bwMode="auto">
          <a:xfrm>
            <a:off x="2755525" y="6484599"/>
            <a:ext cx="3632951" cy="369332"/>
          </a:xfrm>
          <a:prstGeom prst="rect">
            <a:avLst/>
          </a:prstGeom>
          <a:noFill/>
          <a:ln w="19050">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dirty="0" smtClean="0"/>
              <a:t>Balasubramanian </a:t>
            </a:r>
            <a:r>
              <a:rPr lang="en-US" dirty="0"/>
              <a:t>et al., </a:t>
            </a:r>
            <a:r>
              <a:rPr lang="en-US" dirty="0" smtClean="0"/>
              <a:t>EMNLP </a:t>
            </a:r>
            <a:r>
              <a:rPr lang="en-US" dirty="0"/>
              <a:t>2013</a:t>
            </a:r>
          </a:p>
        </p:txBody>
      </p:sp>
    </p:spTree>
    <p:extLst>
      <p:ext uri="{BB962C8B-B14F-4D97-AF65-F5344CB8AC3E}">
        <p14:creationId xmlns:p14="http://schemas.microsoft.com/office/powerpoint/2010/main" val="16760428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Schemas</a:t>
            </a:r>
            <a:endParaRPr lang="en-US" dirty="0"/>
          </a:p>
        </p:txBody>
      </p:sp>
      <p:grpSp>
        <p:nvGrpSpPr>
          <p:cNvPr id="5" name="Group 4"/>
          <p:cNvGrpSpPr/>
          <p:nvPr/>
        </p:nvGrpSpPr>
        <p:grpSpPr>
          <a:xfrm>
            <a:off x="4227626" y="3811580"/>
            <a:ext cx="4617356" cy="2697650"/>
            <a:chOff x="498930" y="1874350"/>
            <a:chExt cx="8051800" cy="4666340"/>
          </a:xfrm>
        </p:grpSpPr>
        <p:sp>
          <p:nvSpPr>
            <p:cNvPr id="6" name="Rounded Rectangle 5"/>
            <p:cNvSpPr/>
            <p:nvPr/>
          </p:nvSpPr>
          <p:spPr>
            <a:xfrm>
              <a:off x="2001159" y="1874350"/>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bombing</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7" name="Rounded Rectangle 6"/>
            <p:cNvSpPr/>
            <p:nvPr/>
          </p:nvSpPr>
          <p:spPr>
            <a:xfrm>
              <a:off x="1576615" y="2393237"/>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Lawsuit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8" name="Rounded Rectangle 7"/>
            <p:cNvSpPr/>
            <p:nvPr/>
          </p:nvSpPr>
          <p:spPr>
            <a:xfrm>
              <a:off x="1025071" y="2912123"/>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Arrest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9" name="Rounded Rectangle 8"/>
            <p:cNvSpPr/>
            <p:nvPr/>
          </p:nvSpPr>
          <p:spPr>
            <a:xfrm>
              <a:off x="498930" y="3456404"/>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Suspension</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grpSp>
      <p:graphicFrame>
        <p:nvGraphicFramePr>
          <p:cNvPr id="10" name="Table 9"/>
          <p:cNvGraphicFramePr>
            <a:graphicFrameLocks noGrp="1"/>
          </p:cNvGraphicFramePr>
          <p:nvPr>
            <p:extLst>
              <p:ext uri="{D42A27DB-BD31-4B8C-83A1-F6EECF244321}">
                <p14:modId xmlns:p14="http://schemas.microsoft.com/office/powerpoint/2010/main" val="236505432"/>
              </p:ext>
            </p:extLst>
          </p:nvPr>
        </p:nvGraphicFramePr>
        <p:xfrm>
          <a:off x="220131" y="1224597"/>
          <a:ext cx="5147735" cy="2435910"/>
        </p:xfrm>
        <a:graphic>
          <a:graphicData uri="http://schemas.openxmlformats.org/drawingml/2006/table">
            <a:tbl>
              <a:tblPr firstRow="1" bandRow="1">
                <a:tableStyleId>{2D5ABB26-0587-4C30-8999-92F81FD0307C}</a:tableStyleId>
              </a:tblPr>
              <a:tblGrid>
                <a:gridCol w="1741779"/>
                <a:gridCol w="2164638"/>
                <a:gridCol w="620659"/>
                <a:gridCol w="620659"/>
              </a:tblGrid>
              <a:tr h="300090">
                <a:tc>
                  <a:txBody>
                    <a:bodyPr/>
                    <a:lstStyle/>
                    <a:p>
                      <a:r>
                        <a:rPr lang="en-US" sz="800" b="1" dirty="0" smtClean="0"/>
                        <a:t>T</a:t>
                      </a:r>
                      <a:endParaRPr lang="en-US" sz="800" b="1" dirty="0"/>
                    </a:p>
                  </a:txBody>
                  <a:tcPr>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800" b="1" dirty="0" smtClean="0"/>
                        <a:t>T’</a:t>
                      </a:r>
                      <a:endParaRPr lang="en-US" sz="800" b="1"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800" b="1" dirty="0" smtClean="0"/>
                        <a:t>#1(T,</a:t>
                      </a:r>
                      <a:r>
                        <a:rPr lang="en-US" sz="800" b="1" baseline="0" dirty="0" smtClean="0"/>
                        <a:t> T’</a:t>
                      </a:r>
                      <a:r>
                        <a:rPr lang="en-US" sz="800" b="1" baseline="0" dirty="0" smtClean="0"/>
                        <a:t>)</a:t>
                      </a:r>
                      <a:endParaRPr lang="en-US" sz="800" b="1"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800" b="1" dirty="0" smtClean="0"/>
                        <a:t>#2(T, T’)</a:t>
                      </a:r>
                      <a:endParaRPr lang="en-US" sz="800" b="1" dirty="0"/>
                    </a:p>
                  </a:txBody>
                  <a:tcPr>
                    <a:lnL w="12700" cap="flat" cmpd="sng" algn="ctr">
                      <a:solidFill>
                        <a:scrgbClr r="0" g="0" b="0"/>
                      </a:solidFill>
                      <a:prstDash val="solid"/>
                      <a:round/>
                      <a:headEnd type="none" w="med" len="med"/>
                      <a:tailEnd type="none" w="med" len="med"/>
                    </a:lnL>
                    <a:lnB w="12700" cap="flat" cmpd="sng" algn="ctr">
                      <a:solidFill>
                        <a:scrgbClr r="0" g="0" b="0"/>
                      </a:solidFill>
                      <a:prstDash val="solid"/>
                      <a:round/>
                      <a:headEnd type="none" w="med" len="med"/>
                      <a:tailEnd type="none" w="med" len="med"/>
                    </a:lnB>
                    <a:solidFill>
                      <a:schemeClr val="bg1">
                        <a:lumMod val="65000"/>
                      </a:schemeClr>
                    </a:solidFill>
                  </a:tcPr>
                </a:tc>
              </a:tr>
              <a:tr h="30009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dirty="0" smtClean="0"/>
                        <a:t>(he, </a:t>
                      </a:r>
                      <a:r>
                        <a:rPr lang="en-US" sz="800" dirty="0" smtClean="0"/>
                        <a:t>cited, study)</a:t>
                      </a:r>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dirty="0" smtClean="0"/>
                        <a:t>(study,</a:t>
                      </a:r>
                      <a:r>
                        <a:rPr lang="en-US" sz="800" baseline="0" dirty="0" smtClean="0"/>
                        <a:t> </a:t>
                      </a:r>
                      <a:r>
                        <a:rPr lang="en-US" sz="800" dirty="0" smtClean="0"/>
                        <a:t>be released by, </a:t>
                      </a:r>
                      <a:r>
                        <a:rPr lang="en-US" sz="800" dirty="0" smtClean="0"/>
                        <a:t>UCLA)</a:t>
                      </a:r>
                      <a:endParaRPr lang="en-US" sz="800" dirty="0" smtClean="0"/>
                    </a:p>
                    <a:p>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2</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([person],</a:t>
                      </a:r>
                      <a:r>
                        <a:rPr lang="en-US" sz="800" baseline="0" dirty="0" smtClean="0"/>
                        <a:t> cited, [activity])</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([activity],</a:t>
                      </a:r>
                      <a:r>
                        <a:rPr lang="en-US" sz="800" baseline="0" dirty="0" smtClean="0"/>
                        <a:t> released by, [organization])</a:t>
                      </a:r>
                      <a:endParaRPr lang="en-US" sz="8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17</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19</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([person],</a:t>
                      </a:r>
                      <a:r>
                        <a:rPr lang="en-US" sz="800" baseline="0" dirty="0" smtClean="0"/>
                        <a:t> cited, X:[activity])</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(X:[activity],</a:t>
                      </a:r>
                      <a:r>
                        <a:rPr lang="en-US" sz="800" baseline="0" dirty="0" smtClean="0"/>
                        <a:t> released by, [organization])</a:t>
                      </a:r>
                      <a:endParaRPr lang="en-US" sz="8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14</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14</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(X:[person], failed, test)</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(X:[person], suspended for, [activity])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23</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24</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(bomb, exploded in, </a:t>
                      </a:r>
                      <a:r>
                        <a:rPr lang="en-US" sz="800" dirty="0" err="1" smtClean="0"/>
                        <a:t>Bhagdad</a:t>
                      </a:r>
                      <a:r>
                        <a:rPr lang="en-US" sz="800" dirty="0" smtClean="0"/>
                        <a:t>)</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(group, claimed, responsibility)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7</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([device], exploded in, [location])</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([organization],</a:t>
                      </a:r>
                      <a:r>
                        <a:rPr lang="en-US" sz="800" baseline="0" dirty="0" smtClean="0"/>
                        <a:t> </a:t>
                      </a:r>
                      <a:r>
                        <a:rPr lang="en-US" sz="800" baseline="0" dirty="0" smtClean="0"/>
                        <a:t>claimed, responsibility)</a:t>
                      </a:r>
                      <a:endParaRPr lang="en-US" sz="8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r>
                        <a:rPr lang="en-US" sz="800" dirty="0" smtClean="0"/>
                        <a:t>14</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r>
                        <a:rPr lang="en-US" sz="800" dirty="0" smtClean="0"/>
                        <a:t>11</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tcPr>
                </a:tc>
              </a:tr>
            </a:tbl>
          </a:graphicData>
        </a:graphic>
      </p:graphicFrame>
      <p:sp>
        <p:nvSpPr>
          <p:cNvPr id="3" name="Bent Arrow 2"/>
          <p:cNvSpPr/>
          <p:nvPr/>
        </p:nvSpPr>
        <p:spPr>
          <a:xfrm flipV="1">
            <a:off x="1998132" y="4352655"/>
            <a:ext cx="1388533" cy="1082153"/>
          </a:xfrm>
          <a:prstGeom prst="bentArrow">
            <a:avLst>
              <a:gd name="adj1" fmla="val 21870"/>
              <a:gd name="adj2" fmla="val 25000"/>
              <a:gd name="adj3" fmla="val 25000"/>
              <a:gd name="adj4" fmla="val 50009"/>
            </a:avLst>
          </a:prstGeom>
          <a:solidFill>
            <a:schemeClr val="bg1">
              <a:lumMod val="65000"/>
            </a:schemeClr>
          </a:solidFill>
          <a:ln>
            <a:solidFill>
              <a:schemeClr val="bg1">
                <a:lumMod val="5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sz="1000" dirty="0" smtClean="0">
              <a:solidFill>
                <a:schemeClr val="tx1"/>
              </a:solidFill>
            </a:endParaRPr>
          </a:p>
        </p:txBody>
      </p:sp>
    </p:spTree>
    <p:extLst>
      <p:ext uri="{BB962C8B-B14F-4D97-AF65-F5344CB8AC3E}">
        <p14:creationId xmlns:p14="http://schemas.microsoft.com/office/powerpoint/2010/main" val="3381616140"/>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7"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fld id="{F91F9BF1-289C-AE4C-AF6B-47345B675795}" type="slidenum">
              <a:rPr lang="en-US">
                <a:solidFill>
                  <a:srgbClr val="003399"/>
                </a:solidFill>
              </a:rPr>
              <a:pPr/>
              <a:t>33</a:t>
            </a:fld>
            <a:endParaRPr lang="en-US">
              <a:solidFill>
                <a:srgbClr val="003399"/>
              </a:solidFill>
            </a:endParaRPr>
          </a:p>
        </p:txBody>
      </p:sp>
      <p:grpSp>
        <p:nvGrpSpPr>
          <p:cNvPr id="13318" name="Group 6"/>
          <p:cNvGrpSpPr>
            <a:grpSpLocks/>
          </p:cNvGrpSpPr>
          <p:nvPr/>
        </p:nvGrpSpPr>
        <p:grpSpPr bwMode="auto">
          <a:xfrm>
            <a:off x="920750" y="1882775"/>
            <a:ext cx="1839913" cy="868363"/>
            <a:chOff x="1464740" y="4371624"/>
            <a:chExt cx="5263441" cy="2106786"/>
          </a:xfrm>
        </p:grpSpPr>
        <p:sp>
          <p:nvSpPr>
            <p:cNvPr id="8" name="Oval 7"/>
            <p:cNvSpPr/>
            <p:nvPr/>
          </p:nvSpPr>
          <p:spPr>
            <a:xfrm>
              <a:off x="1905254" y="4402436"/>
              <a:ext cx="19527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Oval 8"/>
            <p:cNvSpPr/>
            <p:nvPr/>
          </p:nvSpPr>
          <p:spPr>
            <a:xfrm>
              <a:off x="1464740" y="5118820"/>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Oval 9"/>
            <p:cNvSpPr/>
            <p:nvPr/>
          </p:nvSpPr>
          <p:spPr>
            <a:xfrm>
              <a:off x="2509253" y="5026383"/>
              <a:ext cx="19528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 name="Oval 10"/>
            <p:cNvSpPr/>
            <p:nvPr/>
          </p:nvSpPr>
          <p:spPr>
            <a:xfrm>
              <a:off x="3244954" y="4464061"/>
              <a:ext cx="19528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Oval 11"/>
            <p:cNvSpPr/>
            <p:nvPr/>
          </p:nvSpPr>
          <p:spPr>
            <a:xfrm>
              <a:off x="3440234" y="5280584"/>
              <a:ext cx="19982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3" name="Oval 12"/>
            <p:cNvSpPr/>
            <p:nvPr/>
          </p:nvSpPr>
          <p:spPr>
            <a:xfrm>
              <a:off x="4257680" y="4714411"/>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4" name="Oval 13"/>
            <p:cNvSpPr/>
            <p:nvPr/>
          </p:nvSpPr>
          <p:spPr>
            <a:xfrm>
              <a:off x="2118696" y="5708105"/>
              <a:ext cx="19528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5" name="Oval 14"/>
            <p:cNvSpPr/>
            <p:nvPr/>
          </p:nvSpPr>
          <p:spPr>
            <a:xfrm>
              <a:off x="5724538" y="437162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6" name="Straight Connector 15"/>
            <p:cNvCxnSpPr>
              <a:stCxn id="10" idx="1"/>
              <a:endCxn id="8" idx="5"/>
            </p:cNvCxnSpPr>
            <p:nvPr/>
          </p:nvCxnSpPr>
          <p:spPr>
            <a:xfrm flipH="1" flipV="1">
              <a:off x="2073283" y="4560350"/>
              <a:ext cx="463219"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a:stCxn id="9" idx="6"/>
              <a:endCxn id="10" idx="2"/>
            </p:cNvCxnSpPr>
            <p:nvPr/>
          </p:nvCxnSpPr>
          <p:spPr>
            <a:xfrm flipV="1">
              <a:off x="1664560" y="5118820"/>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8" name="Straight Connector 17"/>
            <p:cNvCxnSpPr>
              <a:stCxn id="14" idx="7"/>
              <a:endCxn id="10" idx="4"/>
            </p:cNvCxnSpPr>
            <p:nvPr/>
          </p:nvCxnSpPr>
          <p:spPr>
            <a:xfrm flipV="1">
              <a:off x="2286728" y="5211257"/>
              <a:ext cx="322435" cy="52380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a:endCxn id="11" idx="2"/>
            </p:cNvCxnSpPr>
            <p:nvPr/>
          </p:nvCxnSpPr>
          <p:spPr>
            <a:xfrm flipV="1">
              <a:off x="2709073" y="4556497"/>
              <a:ext cx="535881"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0" name="Straight Connector 19"/>
            <p:cNvCxnSpPr>
              <a:stCxn id="10" idx="6"/>
              <a:endCxn id="12" idx="1"/>
            </p:cNvCxnSpPr>
            <p:nvPr/>
          </p:nvCxnSpPr>
          <p:spPr>
            <a:xfrm>
              <a:off x="2704533" y="5118820"/>
              <a:ext cx="762949" cy="18872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1" name="Straight Connector 20"/>
            <p:cNvCxnSpPr>
              <a:stCxn id="11" idx="6"/>
              <a:endCxn id="13" idx="2"/>
            </p:cNvCxnSpPr>
            <p:nvPr/>
          </p:nvCxnSpPr>
          <p:spPr>
            <a:xfrm>
              <a:off x="3440234" y="4556497"/>
              <a:ext cx="817445" cy="246498"/>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22" name="Oval 21"/>
            <p:cNvSpPr/>
            <p:nvPr/>
          </p:nvSpPr>
          <p:spPr>
            <a:xfrm>
              <a:off x="4993380" y="4987868"/>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 name="Oval 22"/>
            <p:cNvSpPr/>
            <p:nvPr/>
          </p:nvSpPr>
          <p:spPr>
            <a:xfrm>
              <a:off x="4552867" y="5704252"/>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 name="Oval 23"/>
            <p:cNvSpPr/>
            <p:nvPr/>
          </p:nvSpPr>
          <p:spPr>
            <a:xfrm>
              <a:off x="5597380" y="5611815"/>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5" name="Oval 24"/>
            <p:cNvSpPr/>
            <p:nvPr/>
          </p:nvSpPr>
          <p:spPr>
            <a:xfrm>
              <a:off x="6333081" y="5049493"/>
              <a:ext cx="19528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6" name="Oval 25"/>
            <p:cNvSpPr/>
            <p:nvPr/>
          </p:nvSpPr>
          <p:spPr>
            <a:xfrm>
              <a:off x="6528361" y="5866016"/>
              <a:ext cx="19982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7" name="Oval 26"/>
            <p:cNvSpPr/>
            <p:nvPr/>
          </p:nvSpPr>
          <p:spPr>
            <a:xfrm>
              <a:off x="5206823" y="6293537"/>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8" name="Straight Connector 27"/>
            <p:cNvCxnSpPr>
              <a:stCxn id="23" idx="7"/>
              <a:endCxn id="22" idx="3"/>
            </p:cNvCxnSpPr>
            <p:nvPr/>
          </p:nvCxnSpPr>
          <p:spPr>
            <a:xfrm flipV="1">
              <a:off x="4725439" y="5145782"/>
              <a:ext cx="299730" cy="585432"/>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9" name="Straight Connector 28"/>
            <p:cNvCxnSpPr>
              <a:stCxn id="23" idx="6"/>
              <a:endCxn id="24" idx="2"/>
            </p:cNvCxnSpPr>
            <p:nvPr/>
          </p:nvCxnSpPr>
          <p:spPr>
            <a:xfrm flipV="1">
              <a:off x="4752687" y="5704252"/>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0" name="Straight Connector 29"/>
            <p:cNvCxnSpPr>
              <a:stCxn id="27" idx="7"/>
              <a:endCxn id="24" idx="3"/>
            </p:cNvCxnSpPr>
            <p:nvPr/>
          </p:nvCxnSpPr>
          <p:spPr>
            <a:xfrm flipV="1">
              <a:off x="5374855" y="5769729"/>
              <a:ext cx="254316" cy="55076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1" name="Straight Connector 30"/>
            <p:cNvCxnSpPr>
              <a:endCxn id="25" idx="2"/>
            </p:cNvCxnSpPr>
            <p:nvPr/>
          </p:nvCxnSpPr>
          <p:spPr>
            <a:xfrm flipV="1">
              <a:off x="5797200" y="5141929"/>
              <a:ext cx="535881"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2" name="Straight Connector 31"/>
            <p:cNvCxnSpPr>
              <a:stCxn id="13" idx="5"/>
              <a:endCxn id="22" idx="1"/>
            </p:cNvCxnSpPr>
            <p:nvPr/>
          </p:nvCxnSpPr>
          <p:spPr>
            <a:xfrm>
              <a:off x="4425709" y="4868472"/>
              <a:ext cx="599460" cy="14635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3" name="Straight Connector 32"/>
            <p:cNvCxnSpPr>
              <a:stCxn id="14" idx="6"/>
              <a:endCxn id="12" idx="3"/>
            </p:cNvCxnSpPr>
            <p:nvPr/>
          </p:nvCxnSpPr>
          <p:spPr>
            <a:xfrm flipV="1">
              <a:off x="2313976" y="5434645"/>
              <a:ext cx="1153506" cy="3658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4" name="Straight Connector 33"/>
            <p:cNvCxnSpPr>
              <a:stCxn id="11" idx="5"/>
              <a:endCxn id="12" idx="0"/>
            </p:cNvCxnSpPr>
            <p:nvPr/>
          </p:nvCxnSpPr>
          <p:spPr>
            <a:xfrm>
              <a:off x="3412986" y="4618122"/>
              <a:ext cx="127158" cy="662462"/>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5" name="Straight Connector 34"/>
            <p:cNvCxnSpPr>
              <a:stCxn id="22" idx="5"/>
              <a:endCxn id="24" idx="1"/>
            </p:cNvCxnSpPr>
            <p:nvPr/>
          </p:nvCxnSpPr>
          <p:spPr>
            <a:xfrm>
              <a:off x="5165952" y="5145782"/>
              <a:ext cx="463219"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6" name="Straight Connector 35"/>
            <p:cNvCxnSpPr>
              <a:stCxn id="24" idx="5"/>
              <a:endCxn id="26" idx="2"/>
            </p:cNvCxnSpPr>
            <p:nvPr/>
          </p:nvCxnSpPr>
          <p:spPr>
            <a:xfrm>
              <a:off x="5769952" y="5769729"/>
              <a:ext cx="758409"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7" name="Straight Connector 36"/>
            <p:cNvCxnSpPr>
              <a:stCxn id="27" idx="5"/>
              <a:endCxn id="26" idx="3"/>
            </p:cNvCxnSpPr>
            <p:nvPr/>
          </p:nvCxnSpPr>
          <p:spPr>
            <a:xfrm flipV="1">
              <a:off x="5374855" y="6020077"/>
              <a:ext cx="1185294"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8" name="Straight Connector 37"/>
            <p:cNvCxnSpPr>
              <a:stCxn id="15" idx="5"/>
              <a:endCxn id="25" idx="1"/>
            </p:cNvCxnSpPr>
            <p:nvPr/>
          </p:nvCxnSpPr>
          <p:spPr>
            <a:xfrm>
              <a:off x="5892570" y="4529538"/>
              <a:ext cx="467759"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9" name="Straight Connector 38"/>
            <p:cNvCxnSpPr>
              <a:stCxn id="25" idx="5"/>
              <a:endCxn id="26" idx="0"/>
            </p:cNvCxnSpPr>
            <p:nvPr/>
          </p:nvCxnSpPr>
          <p:spPr>
            <a:xfrm>
              <a:off x="6501113" y="5207406"/>
              <a:ext cx="127158" cy="658610"/>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nvGrpSpPr>
          <p:cNvPr id="40" name="Group 39"/>
          <p:cNvGrpSpPr>
            <a:grpSpLocks/>
          </p:cNvGrpSpPr>
          <p:nvPr/>
        </p:nvGrpSpPr>
        <p:grpSpPr bwMode="auto">
          <a:xfrm>
            <a:off x="920750" y="3357563"/>
            <a:ext cx="1839913" cy="868362"/>
            <a:chOff x="1464740" y="4371624"/>
            <a:chExt cx="5263441" cy="2106786"/>
          </a:xfrm>
        </p:grpSpPr>
        <p:sp>
          <p:nvSpPr>
            <p:cNvPr id="41" name="Oval 40"/>
            <p:cNvSpPr/>
            <p:nvPr/>
          </p:nvSpPr>
          <p:spPr>
            <a:xfrm>
              <a:off x="1905254" y="4402436"/>
              <a:ext cx="19527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2" name="Oval 41"/>
            <p:cNvSpPr/>
            <p:nvPr/>
          </p:nvSpPr>
          <p:spPr>
            <a:xfrm>
              <a:off x="1464740" y="5118821"/>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3" name="Oval 42"/>
            <p:cNvSpPr/>
            <p:nvPr/>
          </p:nvSpPr>
          <p:spPr>
            <a:xfrm>
              <a:off x="2509253" y="5026384"/>
              <a:ext cx="195280"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4" name="Oval 43"/>
            <p:cNvSpPr/>
            <p:nvPr/>
          </p:nvSpPr>
          <p:spPr>
            <a:xfrm>
              <a:off x="3244954" y="4464061"/>
              <a:ext cx="19528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5" name="Oval 44"/>
            <p:cNvSpPr/>
            <p:nvPr/>
          </p:nvSpPr>
          <p:spPr>
            <a:xfrm>
              <a:off x="3440234" y="5280585"/>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6" name="Oval 45"/>
            <p:cNvSpPr/>
            <p:nvPr/>
          </p:nvSpPr>
          <p:spPr>
            <a:xfrm>
              <a:off x="4257680" y="4714409"/>
              <a:ext cx="19982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7" name="Oval 46"/>
            <p:cNvSpPr/>
            <p:nvPr/>
          </p:nvSpPr>
          <p:spPr>
            <a:xfrm>
              <a:off x="2118696" y="5708104"/>
              <a:ext cx="19528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8" name="Oval 47"/>
            <p:cNvSpPr/>
            <p:nvPr/>
          </p:nvSpPr>
          <p:spPr>
            <a:xfrm>
              <a:off x="5724538" y="437162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9" name="Straight Connector 48"/>
            <p:cNvCxnSpPr>
              <a:stCxn id="43" idx="1"/>
              <a:endCxn id="41" idx="5"/>
            </p:cNvCxnSpPr>
            <p:nvPr/>
          </p:nvCxnSpPr>
          <p:spPr>
            <a:xfrm flipH="1" flipV="1">
              <a:off x="2073283" y="4560348"/>
              <a:ext cx="463219"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0" name="Straight Connector 49"/>
            <p:cNvCxnSpPr>
              <a:stCxn id="42" idx="6"/>
              <a:endCxn id="43" idx="2"/>
            </p:cNvCxnSpPr>
            <p:nvPr/>
          </p:nvCxnSpPr>
          <p:spPr>
            <a:xfrm flipV="1">
              <a:off x="1664560" y="5118821"/>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1" name="Straight Connector 50"/>
            <p:cNvCxnSpPr>
              <a:stCxn id="47" idx="7"/>
              <a:endCxn id="43" idx="4"/>
            </p:cNvCxnSpPr>
            <p:nvPr/>
          </p:nvCxnSpPr>
          <p:spPr>
            <a:xfrm flipV="1">
              <a:off x="2286728" y="5211258"/>
              <a:ext cx="322435" cy="52380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2" name="Straight Connector 51"/>
            <p:cNvCxnSpPr>
              <a:endCxn id="44" idx="2"/>
            </p:cNvCxnSpPr>
            <p:nvPr/>
          </p:nvCxnSpPr>
          <p:spPr>
            <a:xfrm flipV="1">
              <a:off x="2709073" y="4556497"/>
              <a:ext cx="535881"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3" name="Straight Connector 52"/>
            <p:cNvCxnSpPr>
              <a:stCxn id="43" idx="6"/>
              <a:endCxn id="45" idx="1"/>
            </p:cNvCxnSpPr>
            <p:nvPr/>
          </p:nvCxnSpPr>
          <p:spPr>
            <a:xfrm>
              <a:off x="2704533" y="5118821"/>
              <a:ext cx="762949" cy="18872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4" name="Straight Connector 53"/>
            <p:cNvCxnSpPr>
              <a:stCxn id="44" idx="6"/>
              <a:endCxn id="46" idx="2"/>
            </p:cNvCxnSpPr>
            <p:nvPr/>
          </p:nvCxnSpPr>
          <p:spPr>
            <a:xfrm>
              <a:off x="3440234" y="4556497"/>
              <a:ext cx="817445" cy="246498"/>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55" name="Oval 54"/>
            <p:cNvSpPr/>
            <p:nvPr/>
          </p:nvSpPr>
          <p:spPr>
            <a:xfrm>
              <a:off x="4993380" y="4987869"/>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6" name="Oval 55"/>
            <p:cNvSpPr/>
            <p:nvPr/>
          </p:nvSpPr>
          <p:spPr>
            <a:xfrm>
              <a:off x="4552867" y="570425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7" name="Oval 56"/>
            <p:cNvSpPr/>
            <p:nvPr/>
          </p:nvSpPr>
          <p:spPr>
            <a:xfrm>
              <a:off x="5597380" y="5611817"/>
              <a:ext cx="199820"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8" name="Oval 57"/>
            <p:cNvSpPr/>
            <p:nvPr/>
          </p:nvSpPr>
          <p:spPr>
            <a:xfrm>
              <a:off x="6333081" y="5049493"/>
              <a:ext cx="19528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9" name="Oval 58"/>
            <p:cNvSpPr/>
            <p:nvPr/>
          </p:nvSpPr>
          <p:spPr>
            <a:xfrm>
              <a:off x="6528361" y="5866018"/>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0" name="Oval 59"/>
            <p:cNvSpPr/>
            <p:nvPr/>
          </p:nvSpPr>
          <p:spPr>
            <a:xfrm>
              <a:off x="5206823" y="6293537"/>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61" name="Straight Connector 60"/>
            <p:cNvCxnSpPr>
              <a:stCxn id="56" idx="7"/>
              <a:endCxn id="55" idx="3"/>
            </p:cNvCxnSpPr>
            <p:nvPr/>
          </p:nvCxnSpPr>
          <p:spPr>
            <a:xfrm flipV="1">
              <a:off x="4725439" y="5145780"/>
              <a:ext cx="299730" cy="58543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2" name="Straight Connector 61"/>
            <p:cNvCxnSpPr>
              <a:stCxn id="56" idx="6"/>
              <a:endCxn id="57" idx="2"/>
            </p:cNvCxnSpPr>
            <p:nvPr/>
          </p:nvCxnSpPr>
          <p:spPr>
            <a:xfrm flipV="1">
              <a:off x="4752687" y="5704254"/>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3" name="Straight Connector 62"/>
            <p:cNvCxnSpPr>
              <a:stCxn id="60" idx="7"/>
              <a:endCxn id="57" idx="3"/>
            </p:cNvCxnSpPr>
            <p:nvPr/>
          </p:nvCxnSpPr>
          <p:spPr>
            <a:xfrm flipV="1">
              <a:off x="5374855" y="5769728"/>
              <a:ext cx="254316" cy="550770"/>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4" name="Straight Connector 63"/>
            <p:cNvCxnSpPr>
              <a:endCxn id="58" idx="2"/>
            </p:cNvCxnSpPr>
            <p:nvPr/>
          </p:nvCxnSpPr>
          <p:spPr>
            <a:xfrm flipV="1">
              <a:off x="5797200" y="5141930"/>
              <a:ext cx="535881"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5" name="Straight Connector 64"/>
            <p:cNvCxnSpPr>
              <a:stCxn id="46" idx="5"/>
              <a:endCxn id="55" idx="1"/>
            </p:cNvCxnSpPr>
            <p:nvPr/>
          </p:nvCxnSpPr>
          <p:spPr>
            <a:xfrm>
              <a:off x="4425709" y="4868470"/>
              <a:ext cx="599460" cy="14635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6" name="Straight Connector 65"/>
            <p:cNvCxnSpPr>
              <a:stCxn id="47" idx="6"/>
              <a:endCxn id="45" idx="3"/>
            </p:cNvCxnSpPr>
            <p:nvPr/>
          </p:nvCxnSpPr>
          <p:spPr>
            <a:xfrm flipV="1">
              <a:off x="2313976" y="5434646"/>
              <a:ext cx="1153506" cy="36589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7" name="Straight Connector 66"/>
            <p:cNvCxnSpPr>
              <a:stCxn id="44" idx="5"/>
              <a:endCxn id="45" idx="0"/>
            </p:cNvCxnSpPr>
            <p:nvPr/>
          </p:nvCxnSpPr>
          <p:spPr>
            <a:xfrm>
              <a:off x="3412986" y="4618122"/>
              <a:ext cx="127158" cy="66246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8" name="Straight Connector 67"/>
            <p:cNvCxnSpPr>
              <a:stCxn id="55" idx="5"/>
              <a:endCxn id="57" idx="1"/>
            </p:cNvCxnSpPr>
            <p:nvPr/>
          </p:nvCxnSpPr>
          <p:spPr>
            <a:xfrm>
              <a:off x="5165952" y="5145780"/>
              <a:ext cx="463219"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9" name="Straight Connector 68"/>
            <p:cNvCxnSpPr>
              <a:stCxn id="57" idx="5"/>
              <a:endCxn id="59" idx="2"/>
            </p:cNvCxnSpPr>
            <p:nvPr/>
          </p:nvCxnSpPr>
          <p:spPr>
            <a:xfrm>
              <a:off x="5769952" y="5769728"/>
              <a:ext cx="758409"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70" name="Straight Connector 69"/>
            <p:cNvCxnSpPr>
              <a:stCxn id="60" idx="5"/>
              <a:endCxn id="59" idx="3"/>
            </p:cNvCxnSpPr>
            <p:nvPr/>
          </p:nvCxnSpPr>
          <p:spPr>
            <a:xfrm flipV="1">
              <a:off x="5374855" y="6020079"/>
              <a:ext cx="1185294"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71" name="Straight Connector 70"/>
            <p:cNvCxnSpPr>
              <a:stCxn id="48" idx="5"/>
              <a:endCxn id="58" idx="1"/>
            </p:cNvCxnSpPr>
            <p:nvPr/>
          </p:nvCxnSpPr>
          <p:spPr>
            <a:xfrm>
              <a:off x="5892570" y="4529536"/>
              <a:ext cx="467759"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72" name="Straight Connector 71"/>
            <p:cNvCxnSpPr>
              <a:stCxn id="58" idx="5"/>
              <a:endCxn id="59" idx="0"/>
            </p:cNvCxnSpPr>
            <p:nvPr/>
          </p:nvCxnSpPr>
          <p:spPr>
            <a:xfrm>
              <a:off x="6501113" y="5207405"/>
              <a:ext cx="127158" cy="658613"/>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nvGrpSpPr>
          <p:cNvPr id="73" name="Group 72"/>
          <p:cNvGrpSpPr>
            <a:grpSpLocks/>
          </p:cNvGrpSpPr>
          <p:nvPr/>
        </p:nvGrpSpPr>
        <p:grpSpPr bwMode="auto">
          <a:xfrm>
            <a:off x="965200" y="4970463"/>
            <a:ext cx="2003425" cy="868362"/>
            <a:chOff x="2728410" y="3597696"/>
            <a:chExt cx="2003072" cy="867953"/>
          </a:xfrm>
        </p:grpSpPr>
        <p:sp>
          <p:nvSpPr>
            <p:cNvPr id="74" name="Oval 73"/>
            <p:cNvSpPr>
              <a:spLocks noChangeArrowheads="1"/>
            </p:cNvSpPr>
            <p:nvPr/>
          </p:nvSpPr>
          <p:spPr bwMode="auto">
            <a:xfrm>
              <a:off x="3616766" y="3631995"/>
              <a:ext cx="1114716" cy="830165"/>
            </a:xfrm>
            <a:prstGeom prst="ellipse">
              <a:avLst/>
            </a:prstGeom>
            <a:solidFill>
              <a:schemeClr val="bg2"/>
            </a:solidFill>
            <a:ln w="9525">
              <a:solidFill>
                <a:schemeClr val="bg2"/>
              </a:solidFill>
              <a:round/>
              <a:headEnd/>
              <a:tailEnd/>
            </a:ln>
            <a:effectLst>
              <a:outerShdw blurRad="40000" dist="23000" dir="5400000" rotWithShape="0">
                <a:srgbClr val="00000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grpSp>
          <p:nvGrpSpPr>
            <p:cNvPr id="13329" name="Group 74"/>
            <p:cNvGrpSpPr>
              <a:grpSpLocks/>
            </p:cNvGrpSpPr>
            <p:nvPr/>
          </p:nvGrpSpPr>
          <p:grpSpPr bwMode="auto">
            <a:xfrm>
              <a:off x="2728410" y="3597696"/>
              <a:ext cx="1840449" cy="867953"/>
              <a:chOff x="1464740" y="4371624"/>
              <a:chExt cx="5263441" cy="2106786"/>
            </a:xfrm>
          </p:grpSpPr>
          <p:sp>
            <p:nvSpPr>
              <p:cNvPr id="76" name="Oval 75"/>
              <p:cNvSpPr/>
              <p:nvPr/>
            </p:nvSpPr>
            <p:spPr>
              <a:xfrm>
                <a:off x="1905048" y="4402436"/>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7" name="Oval 76"/>
              <p:cNvSpPr/>
              <p:nvPr/>
            </p:nvSpPr>
            <p:spPr>
              <a:xfrm>
                <a:off x="1464740" y="5118821"/>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8" name="Oval 77"/>
              <p:cNvSpPr/>
              <p:nvPr/>
            </p:nvSpPr>
            <p:spPr>
              <a:xfrm>
                <a:off x="2508765" y="5026384"/>
                <a:ext cx="199727"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9" name="Oval 78"/>
              <p:cNvSpPr/>
              <p:nvPr/>
            </p:nvSpPr>
            <p:spPr>
              <a:xfrm>
                <a:off x="3244123" y="4464061"/>
                <a:ext cx="195189"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0" name="Oval 79"/>
              <p:cNvSpPr/>
              <p:nvPr/>
            </p:nvSpPr>
            <p:spPr>
              <a:xfrm>
                <a:off x="3439311" y="5280585"/>
                <a:ext cx="199727"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1" name="Oval 80"/>
              <p:cNvSpPr/>
              <p:nvPr/>
            </p:nvSpPr>
            <p:spPr>
              <a:xfrm>
                <a:off x="4260913" y="4714409"/>
                <a:ext cx="195189"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 name="Oval 81"/>
              <p:cNvSpPr/>
              <p:nvPr/>
            </p:nvSpPr>
            <p:spPr>
              <a:xfrm>
                <a:off x="2118391" y="5708104"/>
                <a:ext cx="195189"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3" name="Oval 82"/>
              <p:cNvSpPr/>
              <p:nvPr/>
            </p:nvSpPr>
            <p:spPr>
              <a:xfrm>
                <a:off x="5727089" y="4371624"/>
                <a:ext cx="195186"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84" name="Straight Connector 83"/>
              <p:cNvCxnSpPr>
                <a:stCxn id="78" idx="1"/>
                <a:endCxn id="76" idx="5"/>
              </p:cNvCxnSpPr>
              <p:nvPr/>
            </p:nvCxnSpPr>
            <p:spPr>
              <a:xfrm flipH="1" flipV="1">
                <a:off x="2072998" y="4560348"/>
                <a:ext cx="467543"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5" name="Straight Connector 84"/>
              <p:cNvCxnSpPr>
                <a:stCxn id="77" idx="6"/>
                <a:endCxn id="78" idx="2"/>
              </p:cNvCxnSpPr>
              <p:nvPr/>
            </p:nvCxnSpPr>
            <p:spPr>
              <a:xfrm flipV="1">
                <a:off x="1664467" y="5118821"/>
                <a:ext cx="844299"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6" name="Straight Connector 85"/>
              <p:cNvCxnSpPr>
                <a:stCxn id="82" idx="7"/>
                <a:endCxn id="78" idx="4"/>
              </p:cNvCxnSpPr>
              <p:nvPr/>
            </p:nvCxnSpPr>
            <p:spPr>
              <a:xfrm flipV="1">
                <a:off x="2286344" y="5211258"/>
                <a:ext cx="322285" cy="52380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7" name="Straight Connector 86"/>
              <p:cNvCxnSpPr>
                <a:endCxn id="79" idx="2"/>
              </p:cNvCxnSpPr>
              <p:nvPr/>
            </p:nvCxnSpPr>
            <p:spPr>
              <a:xfrm flipV="1">
                <a:off x="2708492" y="4556497"/>
                <a:ext cx="535630"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8" name="Straight Connector 87"/>
              <p:cNvCxnSpPr>
                <a:stCxn id="78" idx="6"/>
                <a:endCxn id="80" idx="1"/>
              </p:cNvCxnSpPr>
              <p:nvPr/>
            </p:nvCxnSpPr>
            <p:spPr>
              <a:xfrm>
                <a:off x="2708492" y="5118821"/>
                <a:ext cx="762593" cy="18872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9" name="Straight Connector 88"/>
              <p:cNvCxnSpPr>
                <a:stCxn id="79" idx="6"/>
                <a:endCxn id="81" idx="2"/>
              </p:cNvCxnSpPr>
              <p:nvPr/>
            </p:nvCxnSpPr>
            <p:spPr>
              <a:xfrm>
                <a:off x="3439311" y="4556497"/>
                <a:ext cx="821601" cy="246498"/>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90" name="Oval 89"/>
              <p:cNvSpPr/>
              <p:nvPr/>
            </p:nvSpPr>
            <p:spPr>
              <a:xfrm>
                <a:off x="4996270" y="4987869"/>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1" name="Oval 90"/>
              <p:cNvSpPr/>
              <p:nvPr/>
            </p:nvSpPr>
            <p:spPr>
              <a:xfrm>
                <a:off x="4555965" y="5704254"/>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2" name="Oval 91"/>
              <p:cNvSpPr/>
              <p:nvPr/>
            </p:nvSpPr>
            <p:spPr>
              <a:xfrm>
                <a:off x="5599990" y="5611817"/>
                <a:ext cx="199727"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3" name="Oval 92"/>
              <p:cNvSpPr/>
              <p:nvPr/>
            </p:nvSpPr>
            <p:spPr>
              <a:xfrm>
                <a:off x="6335347" y="5049493"/>
                <a:ext cx="195186"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4" name="Oval 93"/>
              <p:cNvSpPr/>
              <p:nvPr/>
            </p:nvSpPr>
            <p:spPr>
              <a:xfrm>
                <a:off x="6530533" y="5866018"/>
                <a:ext cx="199727"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5" name="Oval 94"/>
              <p:cNvSpPr/>
              <p:nvPr/>
            </p:nvSpPr>
            <p:spPr>
              <a:xfrm>
                <a:off x="5209615" y="6293537"/>
                <a:ext cx="195186"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96" name="Straight Connector 95"/>
              <p:cNvCxnSpPr>
                <a:stCxn id="91" idx="7"/>
                <a:endCxn id="90" idx="3"/>
              </p:cNvCxnSpPr>
              <p:nvPr/>
            </p:nvCxnSpPr>
            <p:spPr>
              <a:xfrm flipV="1">
                <a:off x="4723915" y="5145780"/>
                <a:ext cx="299590" cy="58543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97" name="Straight Connector 96"/>
              <p:cNvCxnSpPr>
                <a:stCxn id="91" idx="6"/>
                <a:endCxn id="92" idx="2"/>
              </p:cNvCxnSpPr>
              <p:nvPr/>
            </p:nvCxnSpPr>
            <p:spPr>
              <a:xfrm flipV="1">
                <a:off x="4755691" y="5704254"/>
                <a:ext cx="844299"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98" name="Straight Connector 97"/>
              <p:cNvCxnSpPr>
                <a:stCxn id="95" idx="7"/>
                <a:endCxn id="92" idx="3"/>
              </p:cNvCxnSpPr>
              <p:nvPr/>
            </p:nvCxnSpPr>
            <p:spPr>
              <a:xfrm flipV="1">
                <a:off x="5377566" y="5769728"/>
                <a:ext cx="254198" cy="550770"/>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99" name="Straight Connector 98"/>
              <p:cNvCxnSpPr>
                <a:endCxn id="93" idx="2"/>
              </p:cNvCxnSpPr>
              <p:nvPr/>
            </p:nvCxnSpPr>
            <p:spPr>
              <a:xfrm flipV="1">
                <a:off x="5799717" y="5141930"/>
                <a:ext cx="535630"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0" name="Straight Connector 99"/>
              <p:cNvCxnSpPr>
                <a:stCxn id="81" idx="5"/>
                <a:endCxn id="90" idx="1"/>
              </p:cNvCxnSpPr>
              <p:nvPr/>
            </p:nvCxnSpPr>
            <p:spPr>
              <a:xfrm>
                <a:off x="4428866" y="4868470"/>
                <a:ext cx="594639" cy="14635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1" name="Straight Connector 100"/>
              <p:cNvCxnSpPr>
                <a:stCxn id="82" idx="6"/>
                <a:endCxn id="80" idx="3"/>
              </p:cNvCxnSpPr>
              <p:nvPr/>
            </p:nvCxnSpPr>
            <p:spPr>
              <a:xfrm flipV="1">
                <a:off x="2313580" y="5434646"/>
                <a:ext cx="1157505" cy="36589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2" name="Straight Connector 101"/>
              <p:cNvCxnSpPr>
                <a:stCxn id="79" idx="5"/>
                <a:endCxn id="80" idx="0"/>
              </p:cNvCxnSpPr>
              <p:nvPr/>
            </p:nvCxnSpPr>
            <p:spPr>
              <a:xfrm>
                <a:off x="3412076" y="4618122"/>
                <a:ext cx="127099" cy="66246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3" name="Straight Connector 102"/>
              <p:cNvCxnSpPr>
                <a:stCxn id="90" idx="5"/>
                <a:endCxn id="92" idx="1"/>
              </p:cNvCxnSpPr>
              <p:nvPr/>
            </p:nvCxnSpPr>
            <p:spPr>
              <a:xfrm>
                <a:off x="5164223" y="5145780"/>
                <a:ext cx="467540"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4" name="Straight Connector 103"/>
              <p:cNvCxnSpPr>
                <a:stCxn id="92" idx="5"/>
                <a:endCxn id="94" idx="2"/>
              </p:cNvCxnSpPr>
              <p:nvPr/>
            </p:nvCxnSpPr>
            <p:spPr>
              <a:xfrm>
                <a:off x="5767941" y="5769728"/>
                <a:ext cx="762593"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5" name="Straight Connector 104"/>
              <p:cNvCxnSpPr>
                <a:stCxn id="95" idx="5"/>
                <a:endCxn id="94" idx="3"/>
              </p:cNvCxnSpPr>
              <p:nvPr/>
            </p:nvCxnSpPr>
            <p:spPr>
              <a:xfrm flipV="1">
                <a:off x="5377566" y="6020079"/>
                <a:ext cx="1184743"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6" name="Straight Connector 105"/>
              <p:cNvCxnSpPr>
                <a:stCxn id="83" idx="5"/>
                <a:endCxn id="93" idx="1"/>
              </p:cNvCxnSpPr>
              <p:nvPr/>
            </p:nvCxnSpPr>
            <p:spPr>
              <a:xfrm>
                <a:off x="5895039" y="4529536"/>
                <a:ext cx="467543"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7" name="Straight Connector 106"/>
              <p:cNvCxnSpPr>
                <a:stCxn id="93" idx="5"/>
                <a:endCxn id="94" idx="0"/>
              </p:cNvCxnSpPr>
              <p:nvPr/>
            </p:nvCxnSpPr>
            <p:spPr>
              <a:xfrm>
                <a:off x="6503298" y="5207405"/>
                <a:ext cx="127099" cy="658613"/>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sp>
        <p:nvSpPr>
          <p:cNvPr id="13321" name="TextBox 107"/>
          <p:cNvSpPr txBox="1">
            <a:spLocks noChangeArrowheads="1"/>
          </p:cNvSpPr>
          <p:nvPr/>
        </p:nvSpPr>
        <p:spPr bwMode="auto">
          <a:xfrm>
            <a:off x="3457574" y="1946275"/>
            <a:ext cx="568642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a:defRPr>
                <a:solidFill>
                  <a:schemeClr val="tx1"/>
                </a:solidFill>
                <a:latin typeface="Calibri" charset="0"/>
                <a:ea typeface="ＭＳ Ｐゴシック" charset="0"/>
              </a:defRPr>
            </a:lvl1pPr>
            <a:lvl2pPr marL="808038" indent="-350838">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buFontTx/>
              <a:buAutoNum type="arabicPeriod"/>
            </a:pPr>
            <a:r>
              <a:rPr lang="en-US" sz="2000" dirty="0">
                <a:latin typeface="+mn-lt"/>
                <a:cs typeface="Times New Roman" charset="0"/>
              </a:rPr>
              <a:t>Create a </a:t>
            </a:r>
            <a:r>
              <a:rPr lang="en-US" sz="2000" dirty="0">
                <a:solidFill>
                  <a:srgbClr val="0000FF"/>
                </a:solidFill>
                <a:latin typeface="+mn-lt"/>
                <a:cs typeface="Times New Roman" charset="0"/>
              </a:rPr>
              <a:t>graph </a:t>
            </a:r>
            <a:r>
              <a:rPr lang="en-US" sz="2000" dirty="0">
                <a:latin typeface="+mn-lt"/>
                <a:cs typeface="Times New Roman" charset="0"/>
              </a:rPr>
              <a:t>from Rel-grams</a:t>
            </a:r>
          </a:p>
          <a:p>
            <a:pPr lvl="1">
              <a:buFont typeface="Arial" charset="0"/>
              <a:buChar char="•"/>
            </a:pPr>
            <a:r>
              <a:rPr lang="en-US" sz="2000" dirty="0">
                <a:latin typeface="+mn-lt"/>
                <a:cs typeface="Times New Roman" charset="0"/>
              </a:rPr>
              <a:t>Nodes = </a:t>
            </a:r>
            <a:r>
              <a:rPr lang="en-US" sz="2000" dirty="0" smtClean="0">
                <a:latin typeface="+mn-lt"/>
                <a:cs typeface="Times New Roman" charset="0"/>
              </a:rPr>
              <a:t>Generalized tuples</a:t>
            </a:r>
            <a:endParaRPr lang="en-US" sz="2000" dirty="0">
              <a:latin typeface="+mn-lt"/>
              <a:cs typeface="Times New Roman" charset="0"/>
            </a:endParaRPr>
          </a:p>
          <a:p>
            <a:pPr lvl="1">
              <a:buFont typeface="Arial" charset="0"/>
              <a:buChar char="•"/>
            </a:pPr>
            <a:r>
              <a:rPr lang="en-US" sz="2000" dirty="0">
                <a:latin typeface="+mn-lt"/>
                <a:cs typeface="Times New Roman" charset="0"/>
              </a:rPr>
              <a:t>Edge = </a:t>
            </a:r>
            <a:r>
              <a:rPr lang="en-US" sz="2000" dirty="0" smtClean="0">
                <a:latin typeface="+mn-lt"/>
                <a:cs typeface="Times New Roman" charset="0"/>
              </a:rPr>
              <a:t>Symmetric conditional probability</a:t>
            </a:r>
            <a:endParaRPr lang="en-US" sz="2000" dirty="0">
              <a:latin typeface="+mn-lt"/>
              <a:cs typeface="Times New Roman" charset="0"/>
            </a:endParaRPr>
          </a:p>
        </p:txBody>
      </p:sp>
      <p:sp>
        <p:nvSpPr>
          <p:cNvPr id="109" name="TextBox 108"/>
          <p:cNvSpPr txBox="1">
            <a:spLocks noChangeArrowheads="1"/>
          </p:cNvSpPr>
          <p:nvPr/>
        </p:nvSpPr>
        <p:spPr bwMode="auto">
          <a:xfrm>
            <a:off x="3486150" y="3408363"/>
            <a:ext cx="461486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a:latin typeface="+mn-lt"/>
                <a:cs typeface="Times New Roman" charset="0"/>
              </a:rPr>
              <a:t>2. Identify </a:t>
            </a:r>
            <a:r>
              <a:rPr lang="en-US" sz="2000" dirty="0">
                <a:solidFill>
                  <a:srgbClr val="CC0000"/>
                </a:solidFill>
                <a:latin typeface="+mn-lt"/>
                <a:cs typeface="Times New Roman" charset="0"/>
              </a:rPr>
              <a:t>seed tuples </a:t>
            </a:r>
            <a:r>
              <a:rPr lang="en-US" sz="2000" dirty="0">
                <a:latin typeface="+mn-lt"/>
                <a:cs typeface="Times New Roman" charset="0"/>
              </a:rPr>
              <a:t>to build schemas from </a:t>
            </a:r>
            <a:r>
              <a:rPr lang="en-US" sz="2000" dirty="0">
                <a:solidFill>
                  <a:srgbClr val="0000FF"/>
                </a:solidFill>
                <a:latin typeface="+mn-lt"/>
                <a:cs typeface="Times New Roman" charset="0"/>
              </a:rPr>
              <a:t>high connectivity </a:t>
            </a:r>
            <a:r>
              <a:rPr lang="en-US" sz="2000" dirty="0">
                <a:latin typeface="+mn-lt"/>
                <a:cs typeface="Times New Roman" charset="0"/>
              </a:rPr>
              <a:t>nodes</a:t>
            </a:r>
          </a:p>
        </p:txBody>
      </p:sp>
      <p:sp>
        <p:nvSpPr>
          <p:cNvPr id="110" name="TextBox 109"/>
          <p:cNvSpPr txBox="1">
            <a:spLocks noChangeArrowheads="1"/>
          </p:cNvSpPr>
          <p:nvPr/>
        </p:nvSpPr>
        <p:spPr bwMode="auto">
          <a:xfrm>
            <a:off x="3544888" y="5021263"/>
            <a:ext cx="48974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a:latin typeface="+mn-lt"/>
                <a:cs typeface="Times New Roman" charset="0"/>
              </a:rPr>
              <a:t>3. Use </a:t>
            </a:r>
            <a:r>
              <a:rPr lang="en-US" sz="2000" dirty="0">
                <a:solidFill>
                  <a:srgbClr val="0000FF"/>
                </a:solidFill>
                <a:latin typeface="+mn-lt"/>
                <a:cs typeface="Times New Roman" charset="0"/>
              </a:rPr>
              <a:t>Personalized PageRank </a:t>
            </a:r>
            <a:r>
              <a:rPr lang="en-US" sz="2000" dirty="0">
                <a:latin typeface="+mn-lt"/>
                <a:cs typeface="Times New Roman" charset="0"/>
              </a:rPr>
              <a:t>to find related tuples.</a:t>
            </a:r>
          </a:p>
        </p:txBody>
      </p:sp>
      <p:sp>
        <p:nvSpPr>
          <p:cNvPr id="111" name="Oval 110"/>
          <p:cNvSpPr/>
          <p:nvPr/>
        </p:nvSpPr>
        <p:spPr>
          <a:xfrm>
            <a:off x="1325563" y="5241925"/>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2" name="Oval 111"/>
          <p:cNvSpPr/>
          <p:nvPr/>
        </p:nvSpPr>
        <p:spPr>
          <a:xfrm>
            <a:off x="1279525" y="3627438"/>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3" name="Oval 112"/>
          <p:cNvSpPr/>
          <p:nvPr/>
        </p:nvSpPr>
        <p:spPr>
          <a:xfrm>
            <a:off x="2365375" y="3868738"/>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4" name="Oval 113"/>
          <p:cNvSpPr/>
          <p:nvPr/>
        </p:nvSpPr>
        <p:spPr>
          <a:xfrm>
            <a:off x="2403475" y="5481638"/>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6" name="Title 1"/>
          <p:cNvSpPr>
            <a:spLocks noGrp="1"/>
          </p:cNvSpPr>
          <p:nvPr>
            <p:ph type="title"/>
          </p:nvPr>
        </p:nvSpPr>
        <p:spPr>
          <a:xfrm>
            <a:off x="339071" y="16520"/>
            <a:ext cx="8505911" cy="990600"/>
          </a:xfrm>
        </p:spPr>
        <p:txBody>
          <a:bodyPr/>
          <a:lstStyle/>
          <a:p>
            <a:r>
              <a:rPr lang="en-US" dirty="0" smtClean="0"/>
              <a:t>Building Schemas</a:t>
            </a:r>
            <a:endParaRPr lang="en-US" dirty="0"/>
          </a:p>
        </p:txBody>
      </p:sp>
    </p:spTree>
    <p:extLst>
      <p:ext uri="{BB962C8B-B14F-4D97-AF65-F5344CB8AC3E}">
        <p14:creationId xmlns:p14="http://schemas.microsoft.com/office/powerpoint/2010/main" val="16085572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3"/>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7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P spid="110" grpId="0"/>
      <p:bldP spid="111" grpId="0" animBg="1"/>
      <p:bldP spid="112" grpId="0" animBg="1"/>
      <p:bldP spid="113" grpId="0" animBg="1"/>
      <p:bldP spid="11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Schemas</a:t>
            </a:r>
            <a:endParaRPr lang="en-US" dirty="0"/>
          </a:p>
        </p:txBody>
      </p:sp>
      <p:sp>
        <p:nvSpPr>
          <p:cNvPr id="6" name="Slide Number Placeholder 5"/>
          <p:cNvSpPr>
            <a:spLocks noGrp="1"/>
          </p:cNvSpPr>
          <p:nvPr>
            <p:ph type="sldNum" sz="quarter" idx="12"/>
          </p:nvPr>
        </p:nvSpPr>
        <p:spPr/>
        <p:txBody>
          <a:bodyPr/>
          <a:lstStyle/>
          <a:p>
            <a:fld id="{37728A7F-3C0F-F649-A167-0CE17244EC1B}" type="slidenum">
              <a:rPr lang="en-US" smtClean="0"/>
              <a:t>34</a:t>
            </a:fld>
            <a:endParaRPr lang="en-US"/>
          </a:p>
        </p:txBody>
      </p:sp>
      <p:grpSp>
        <p:nvGrpSpPr>
          <p:cNvPr id="3" name="Group 2"/>
          <p:cNvGrpSpPr/>
          <p:nvPr/>
        </p:nvGrpSpPr>
        <p:grpSpPr>
          <a:xfrm>
            <a:off x="3722446" y="1007120"/>
            <a:ext cx="1366288" cy="960438"/>
            <a:chOff x="369646" y="2985030"/>
            <a:chExt cx="1366288" cy="960438"/>
          </a:xfrm>
        </p:grpSpPr>
        <p:sp>
          <p:nvSpPr>
            <p:cNvPr id="44" name="Oval 43"/>
            <p:cNvSpPr>
              <a:spLocks noChangeArrowheads="1"/>
            </p:cNvSpPr>
            <p:nvPr/>
          </p:nvSpPr>
          <p:spPr bwMode="auto">
            <a:xfrm>
              <a:off x="369646" y="2985030"/>
              <a:ext cx="1366288" cy="960438"/>
            </a:xfrm>
            <a:prstGeom prst="ellipse">
              <a:avLst/>
            </a:prstGeom>
            <a:solidFill>
              <a:schemeClr val="bg2"/>
            </a:solidFill>
            <a:ln w="9525">
              <a:solidFill>
                <a:schemeClr val="bg2"/>
              </a:solidFill>
              <a:round/>
              <a:headEnd/>
              <a:tailEnd/>
            </a:ln>
            <a:effectLst>
              <a:outerShdw blurRad="40000" dist="23000" dir="5400000" rotWithShape="0">
                <a:srgbClr val="00000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grpSp>
          <p:nvGrpSpPr>
            <p:cNvPr id="7" name="Group 6"/>
            <p:cNvGrpSpPr>
              <a:grpSpLocks/>
            </p:cNvGrpSpPr>
            <p:nvPr/>
          </p:nvGrpSpPr>
          <p:grpSpPr bwMode="auto">
            <a:xfrm>
              <a:off x="713317" y="3001963"/>
              <a:ext cx="760413" cy="868362"/>
              <a:chOff x="4552867" y="4371624"/>
              <a:chExt cx="2175314" cy="2106786"/>
            </a:xfrm>
          </p:grpSpPr>
          <p:sp>
            <p:nvSpPr>
              <p:cNvPr id="15" name="Oval 14"/>
              <p:cNvSpPr/>
              <p:nvPr/>
            </p:nvSpPr>
            <p:spPr>
              <a:xfrm>
                <a:off x="5724538" y="437162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2" name="Oval 21"/>
              <p:cNvSpPr/>
              <p:nvPr/>
            </p:nvSpPr>
            <p:spPr>
              <a:xfrm>
                <a:off x="4993380" y="4987869"/>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 name="Oval 22"/>
              <p:cNvSpPr/>
              <p:nvPr/>
            </p:nvSpPr>
            <p:spPr>
              <a:xfrm>
                <a:off x="4552867" y="570425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 name="Oval 23"/>
              <p:cNvSpPr/>
              <p:nvPr/>
            </p:nvSpPr>
            <p:spPr>
              <a:xfrm>
                <a:off x="5597380" y="5611817"/>
                <a:ext cx="199820"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5" name="Oval 24"/>
              <p:cNvSpPr/>
              <p:nvPr/>
            </p:nvSpPr>
            <p:spPr>
              <a:xfrm>
                <a:off x="6333081" y="5049493"/>
                <a:ext cx="19528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6" name="Oval 25"/>
              <p:cNvSpPr/>
              <p:nvPr/>
            </p:nvSpPr>
            <p:spPr>
              <a:xfrm>
                <a:off x="6528361" y="5866018"/>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7" name="Oval 26"/>
              <p:cNvSpPr/>
              <p:nvPr/>
            </p:nvSpPr>
            <p:spPr>
              <a:xfrm>
                <a:off x="5206823" y="6293537"/>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8" name="Straight Connector 27"/>
              <p:cNvCxnSpPr>
                <a:stCxn id="23" idx="7"/>
                <a:endCxn id="22" idx="3"/>
              </p:cNvCxnSpPr>
              <p:nvPr/>
            </p:nvCxnSpPr>
            <p:spPr>
              <a:xfrm flipV="1">
                <a:off x="4725439" y="5145780"/>
                <a:ext cx="299730" cy="58543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9" name="Straight Connector 28"/>
              <p:cNvCxnSpPr>
                <a:stCxn id="23" idx="6"/>
                <a:endCxn id="24" idx="2"/>
              </p:cNvCxnSpPr>
              <p:nvPr/>
            </p:nvCxnSpPr>
            <p:spPr>
              <a:xfrm flipV="1">
                <a:off x="4752687" y="5704254"/>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0" name="Straight Connector 29"/>
              <p:cNvCxnSpPr>
                <a:stCxn id="27" idx="7"/>
                <a:endCxn id="24" idx="3"/>
              </p:cNvCxnSpPr>
              <p:nvPr/>
            </p:nvCxnSpPr>
            <p:spPr>
              <a:xfrm flipV="1">
                <a:off x="5374855" y="5769728"/>
                <a:ext cx="254316" cy="550770"/>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1" name="Straight Connector 30"/>
              <p:cNvCxnSpPr>
                <a:endCxn id="25" idx="2"/>
              </p:cNvCxnSpPr>
              <p:nvPr/>
            </p:nvCxnSpPr>
            <p:spPr>
              <a:xfrm flipV="1">
                <a:off x="5797200" y="5141930"/>
                <a:ext cx="535881"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5" name="Straight Connector 34"/>
              <p:cNvCxnSpPr>
                <a:stCxn id="22" idx="5"/>
                <a:endCxn id="24" idx="1"/>
              </p:cNvCxnSpPr>
              <p:nvPr/>
            </p:nvCxnSpPr>
            <p:spPr>
              <a:xfrm>
                <a:off x="5165952" y="5145780"/>
                <a:ext cx="463219"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6" name="Straight Connector 35"/>
              <p:cNvCxnSpPr>
                <a:stCxn id="24" idx="5"/>
                <a:endCxn id="26" idx="2"/>
              </p:cNvCxnSpPr>
              <p:nvPr/>
            </p:nvCxnSpPr>
            <p:spPr>
              <a:xfrm>
                <a:off x="5769952" y="5769728"/>
                <a:ext cx="758409"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7" name="Straight Connector 36"/>
              <p:cNvCxnSpPr>
                <a:stCxn id="27" idx="5"/>
                <a:endCxn id="26" idx="3"/>
              </p:cNvCxnSpPr>
              <p:nvPr/>
            </p:nvCxnSpPr>
            <p:spPr>
              <a:xfrm flipV="1">
                <a:off x="5374855" y="6020079"/>
                <a:ext cx="1185294"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8" name="Straight Connector 37"/>
              <p:cNvCxnSpPr>
                <a:stCxn id="15" idx="5"/>
                <a:endCxn id="25" idx="1"/>
              </p:cNvCxnSpPr>
              <p:nvPr/>
            </p:nvCxnSpPr>
            <p:spPr>
              <a:xfrm>
                <a:off x="5892570" y="4529536"/>
                <a:ext cx="467759"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9" name="Straight Connector 38"/>
              <p:cNvCxnSpPr>
                <a:stCxn id="25" idx="5"/>
                <a:endCxn id="26" idx="0"/>
              </p:cNvCxnSpPr>
              <p:nvPr/>
            </p:nvCxnSpPr>
            <p:spPr>
              <a:xfrm>
                <a:off x="6501113" y="5207405"/>
                <a:ext cx="127158" cy="658613"/>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sp>
        <p:nvSpPr>
          <p:cNvPr id="43" name="TextBox 42"/>
          <p:cNvSpPr txBox="1">
            <a:spLocks noChangeArrowheads="1"/>
          </p:cNvSpPr>
          <p:nvPr/>
        </p:nvSpPr>
        <p:spPr bwMode="auto">
          <a:xfrm>
            <a:off x="339071" y="1160463"/>
            <a:ext cx="623106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smtClean="0">
                <a:latin typeface="+mn-lt"/>
                <a:cs typeface="Times New Roman" charset="0"/>
              </a:rPr>
              <a:t>4. Take top N tuples.</a:t>
            </a:r>
            <a:endParaRPr lang="en-US" sz="2000" dirty="0">
              <a:latin typeface="+mn-lt"/>
              <a:cs typeface="Times New Roman" charset="0"/>
            </a:endParaRPr>
          </a:p>
        </p:txBody>
      </p:sp>
      <p:graphicFrame>
        <p:nvGraphicFramePr>
          <p:cNvPr id="33" name="Table 32"/>
          <p:cNvGraphicFramePr>
            <a:graphicFrameLocks noGrp="1"/>
          </p:cNvGraphicFramePr>
          <p:nvPr>
            <p:extLst>
              <p:ext uri="{D42A27DB-BD31-4B8C-83A1-F6EECF244321}">
                <p14:modId xmlns:p14="http://schemas.microsoft.com/office/powerpoint/2010/main" val="1515308970"/>
              </p:ext>
            </p:extLst>
          </p:nvPr>
        </p:nvGraphicFramePr>
        <p:xfrm>
          <a:off x="1710266" y="3237818"/>
          <a:ext cx="5774268" cy="2743199"/>
        </p:xfrm>
        <a:graphic>
          <a:graphicData uri="http://schemas.openxmlformats.org/drawingml/2006/table">
            <a:tbl>
              <a:tblPr firstRow="1" bandRow="1">
                <a:tableStyleId>{5C22544A-7EE6-4342-B048-85BDC9FD1C3A}</a:tableStyleId>
              </a:tblPr>
              <a:tblGrid>
                <a:gridCol w="4367989"/>
                <a:gridCol w="1406279"/>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dirty="0" smtClean="0">
                          <a:solidFill>
                            <a:srgbClr val="292934"/>
                          </a:solidFill>
                        </a:rPr>
                        <a:t>[person], suspended by,</a:t>
                      </a:r>
                      <a:r>
                        <a:rPr lang="en-US" sz="1400" b="0" baseline="0" dirty="0" smtClean="0">
                          <a:solidFill>
                            <a:srgbClr val="292934"/>
                          </a:solidFill>
                        </a:rPr>
                        <a:t> </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0" dirty="0" smtClean="0">
                          <a:solidFill>
                            <a:srgbClr val="292934"/>
                          </a:solidFill>
                        </a:rPr>
                        <a:t>[person], used,</a:t>
                      </a:r>
                      <a:r>
                        <a:rPr lang="en-US" sz="1400" b="0" baseline="0" dirty="0" smtClean="0">
                          <a:solidFill>
                            <a:srgbClr val="292934"/>
                          </a:solidFill>
                        </a:rPr>
                        <a:t> </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0" dirty="0" smtClean="0">
                          <a:solidFill>
                            <a:srgbClr val="292934"/>
                          </a:solidFill>
                        </a:rPr>
                        <a:t>[person],</a:t>
                      </a:r>
                      <a:r>
                        <a:rPr lang="en-US" sz="1400" b="0" baseline="0" dirty="0" smtClean="0">
                          <a:solidFill>
                            <a:srgbClr val="292934"/>
                          </a:solidFill>
                        </a:rPr>
                        <a:t> suspended for, [activity]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([person], failed, test)</a:t>
                      </a:r>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Ramirez,</a:t>
                      </a:r>
                      <a:r>
                        <a:rPr lang="en-US" sz="1400" baseline="0" dirty="0" smtClean="0"/>
                        <a:t> used, [substance]</a:t>
                      </a:r>
                      <a:endParaRPr lang="en-US" sz="1400"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cxnSp>
        <p:nvCxnSpPr>
          <p:cNvPr id="5" name="Straight Arrow Connector 4"/>
          <p:cNvCxnSpPr/>
          <p:nvPr/>
        </p:nvCxnSpPr>
        <p:spPr>
          <a:xfrm>
            <a:off x="4405590" y="2086089"/>
            <a:ext cx="25652" cy="995775"/>
          </a:xfrm>
          <a:prstGeom prst="straightConnector1">
            <a:avLst/>
          </a:prstGeom>
          <a:ln>
            <a:solidFill>
              <a:schemeClr val="accent3"/>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726183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883140968"/>
              </p:ext>
            </p:extLst>
          </p:nvPr>
        </p:nvGraphicFramePr>
        <p:xfrm>
          <a:off x="1659466" y="3219109"/>
          <a:ext cx="5825068" cy="2743199"/>
        </p:xfrm>
        <a:graphic>
          <a:graphicData uri="http://schemas.openxmlformats.org/drawingml/2006/table">
            <a:tbl>
              <a:tblPr firstRow="1" bandRow="1">
                <a:tableStyleId>{5C22544A-7EE6-4342-B048-85BDC9FD1C3A}</a:tableStyleId>
              </a:tblPr>
              <a:tblGrid>
                <a:gridCol w="4406417"/>
                <a:gridCol w="1418651"/>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dirty="0" smtClean="0">
                          <a:solidFill>
                            <a:srgbClr val="292934"/>
                          </a:solidFill>
                        </a:rPr>
                        <a:t>[</a:t>
                      </a:r>
                      <a:r>
                        <a:rPr lang="en-US" sz="1400" b="0" dirty="0" smtClean="0">
                          <a:solidFill>
                            <a:srgbClr val="292934"/>
                          </a:solidFill>
                        </a:rPr>
                        <a:t>person], suspended by,</a:t>
                      </a:r>
                      <a:r>
                        <a:rPr lang="en-US" sz="1400" b="0" baseline="0" dirty="0" smtClean="0">
                          <a:solidFill>
                            <a:srgbClr val="292934"/>
                          </a:solidFill>
                        </a:rPr>
                        <a:t> </a:t>
                      </a:r>
                      <a:r>
                        <a:rPr lang="en-US" sz="1400" b="0" dirty="0" smtClean="0">
                          <a:solidFill>
                            <a:srgbClr val="292934"/>
                          </a:solidFill>
                        </a:rPr>
                        <a:t>[</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0" dirty="0" smtClean="0">
                          <a:solidFill>
                            <a:srgbClr val="292934"/>
                          </a:solidFill>
                        </a:rPr>
                        <a:t>[</a:t>
                      </a:r>
                      <a:r>
                        <a:rPr lang="en-US" sz="1400" b="0" dirty="0" smtClean="0">
                          <a:solidFill>
                            <a:srgbClr val="292934"/>
                          </a:solidFill>
                        </a:rPr>
                        <a:t>person], used,</a:t>
                      </a:r>
                      <a:r>
                        <a:rPr lang="en-US" sz="1400" b="0" baseline="0" dirty="0" smtClean="0">
                          <a:solidFill>
                            <a:srgbClr val="292934"/>
                          </a:solidFill>
                        </a:rPr>
                        <a:t> </a:t>
                      </a:r>
                      <a:r>
                        <a:rPr lang="en-US" sz="1400" b="0" dirty="0" smtClean="0">
                          <a:solidFill>
                            <a:srgbClr val="292934"/>
                          </a:solidFill>
                        </a:rPr>
                        <a:t>[</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0" dirty="0" smtClean="0">
                          <a:solidFill>
                            <a:srgbClr val="292934"/>
                          </a:solidFill>
                        </a:rPr>
                        <a:t>[</a:t>
                      </a:r>
                      <a:r>
                        <a:rPr lang="en-US" sz="1400" b="0" dirty="0" smtClean="0">
                          <a:solidFill>
                            <a:srgbClr val="292934"/>
                          </a:solidFill>
                        </a:rPr>
                        <a:t>person],</a:t>
                      </a:r>
                      <a:r>
                        <a:rPr lang="en-US" sz="1400" b="0" baseline="0" dirty="0" smtClean="0">
                          <a:solidFill>
                            <a:srgbClr val="292934"/>
                          </a:solidFill>
                        </a:rPr>
                        <a:t> suspended for</a:t>
                      </a:r>
                      <a:r>
                        <a:rPr lang="en-US" sz="1400" b="0" baseline="0" dirty="0" smtClean="0">
                          <a:solidFill>
                            <a:srgbClr val="292934"/>
                          </a:solidFill>
                        </a:rPr>
                        <a:t>, [</a:t>
                      </a:r>
                      <a:r>
                        <a:rPr lang="en-US" sz="1400" b="0" baseline="0" dirty="0" smtClean="0">
                          <a:solidFill>
                            <a:srgbClr val="292934"/>
                          </a:solidFill>
                        </a:rPr>
                        <a:t>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a:t>
                      </a:r>
                      <a:r>
                        <a:rPr lang="en-US" sz="1400" dirty="0" smtClean="0"/>
                        <a:t>person], failed</a:t>
                      </a:r>
                      <a:r>
                        <a:rPr lang="en-US" sz="1400" dirty="0" smtClean="0"/>
                        <a:t>,</a:t>
                      </a:r>
                      <a:r>
                        <a:rPr lang="en-US" sz="1400" baseline="0" dirty="0" smtClean="0"/>
                        <a:t> </a:t>
                      </a:r>
                      <a:r>
                        <a:rPr lang="en-US" sz="1400" dirty="0" smtClean="0"/>
                        <a:t>test</a:t>
                      </a:r>
                      <a:endParaRPr lang="en-US" sz="1400" dirty="0" smtClean="0"/>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Ramirez</a:t>
                      </a:r>
                      <a:r>
                        <a:rPr lang="en-US" sz="1400" dirty="0" smtClean="0"/>
                        <a:t>,</a:t>
                      </a:r>
                      <a:r>
                        <a:rPr lang="en-US" sz="1400" baseline="0" dirty="0" smtClean="0"/>
                        <a:t> used, </a:t>
                      </a:r>
                      <a:r>
                        <a:rPr lang="en-US" sz="1400" baseline="0" dirty="0" smtClean="0"/>
                        <a:t>[</a:t>
                      </a:r>
                      <a:r>
                        <a:rPr lang="en-US" sz="1400" baseline="0" dirty="0" smtClean="0"/>
                        <a:t>substance]</a:t>
                      </a:r>
                      <a:endParaRPr lang="en-US" sz="1400"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sp>
        <p:nvSpPr>
          <p:cNvPr id="2" name="Title 1"/>
          <p:cNvSpPr>
            <a:spLocks noGrp="1"/>
          </p:cNvSpPr>
          <p:nvPr>
            <p:ph type="title"/>
          </p:nvPr>
        </p:nvSpPr>
        <p:spPr/>
        <p:txBody>
          <a:bodyPr/>
          <a:lstStyle/>
          <a:p>
            <a:r>
              <a:rPr lang="en-US" dirty="0" smtClean="0"/>
              <a:t>Building Schemas</a:t>
            </a:r>
            <a:endParaRPr lang="en-US" dirty="0"/>
          </a:p>
        </p:txBody>
      </p:sp>
      <p:sp>
        <p:nvSpPr>
          <p:cNvPr id="6" name="Slide Number Placeholder 5"/>
          <p:cNvSpPr>
            <a:spLocks noGrp="1"/>
          </p:cNvSpPr>
          <p:nvPr>
            <p:ph type="sldNum" sz="quarter" idx="12"/>
          </p:nvPr>
        </p:nvSpPr>
        <p:spPr/>
        <p:txBody>
          <a:bodyPr/>
          <a:lstStyle/>
          <a:p>
            <a:fld id="{37728A7F-3C0F-F649-A167-0CE17244EC1B}" type="slidenum">
              <a:rPr lang="en-US" smtClean="0"/>
              <a:t>35</a:t>
            </a:fld>
            <a:endParaRPr lang="en-US"/>
          </a:p>
        </p:txBody>
      </p:sp>
      <p:graphicFrame>
        <p:nvGraphicFramePr>
          <p:cNvPr id="42" name="Table 41"/>
          <p:cNvGraphicFramePr>
            <a:graphicFrameLocks noGrp="1"/>
          </p:cNvGraphicFramePr>
          <p:nvPr>
            <p:extLst>
              <p:ext uri="{D42A27DB-BD31-4B8C-83A1-F6EECF244321}">
                <p14:modId xmlns:p14="http://schemas.microsoft.com/office/powerpoint/2010/main" val="1773525591"/>
              </p:ext>
            </p:extLst>
          </p:nvPr>
        </p:nvGraphicFramePr>
        <p:xfrm>
          <a:off x="1659466" y="3219109"/>
          <a:ext cx="5825068" cy="2743199"/>
        </p:xfrm>
        <a:graphic>
          <a:graphicData uri="http://schemas.openxmlformats.org/drawingml/2006/table">
            <a:tbl>
              <a:tblPr firstRow="1" bandRow="1">
                <a:tableStyleId>{5C22544A-7EE6-4342-B048-85BDC9FD1C3A}</a:tableStyleId>
              </a:tblPr>
              <a:tblGrid>
                <a:gridCol w="4406417"/>
                <a:gridCol w="1418651"/>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solidFill>
                            <a:srgbClr val="292934"/>
                          </a:solidFill>
                        </a:rPr>
                        <a:t>A1: </a:t>
                      </a:r>
                      <a:r>
                        <a:rPr lang="en-US" sz="1400" b="0" dirty="0" smtClean="0">
                          <a:solidFill>
                            <a:srgbClr val="292934"/>
                          </a:solidFill>
                        </a:rPr>
                        <a:t>[person], suspended by,</a:t>
                      </a:r>
                      <a:r>
                        <a:rPr lang="en-US" sz="1400" b="0" baseline="0" dirty="0" smtClean="0">
                          <a:solidFill>
                            <a:srgbClr val="292934"/>
                          </a:solidFill>
                        </a:rPr>
                        <a:t> </a:t>
                      </a:r>
                      <a:r>
                        <a:rPr lang="en-US" sz="1400" b="1" baseline="0" dirty="0" smtClean="0">
                          <a:solidFill>
                            <a:srgbClr val="292934"/>
                          </a:solidFill>
                        </a:rPr>
                        <a:t>A2</a:t>
                      </a:r>
                      <a:r>
                        <a:rPr lang="en-US" sz="1400" b="0" baseline="0" dirty="0" smtClean="0">
                          <a:solidFill>
                            <a:srgbClr val="292934"/>
                          </a:solidFill>
                        </a:rPr>
                        <a:t>: </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1" dirty="0" smtClean="0">
                          <a:solidFill>
                            <a:srgbClr val="292934"/>
                          </a:solidFill>
                        </a:rPr>
                        <a:t>A3: </a:t>
                      </a:r>
                      <a:r>
                        <a:rPr lang="en-US" sz="1400" b="0" dirty="0" smtClean="0">
                          <a:solidFill>
                            <a:srgbClr val="292934"/>
                          </a:solidFill>
                        </a:rPr>
                        <a:t>[person], used,</a:t>
                      </a:r>
                      <a:r>
                        <a:rPr lang="en-US" sz="1400" b="0" baseline="0" dirty="0" smtClean="0">
                          <a:solidFill>
                            <a:srgbClr val="292934"/>
                          </a:solidFill>
                        </a:rPr>
                        <a:t> </a:t>
                      </a:r>
                      <a:r>
                        <a:rPr lang="en-US" sz="1400" b="1" baseline="0" dirty="0" smtClean="0">
                          <a:solidFill>
                            <a:srgbClr val="292934"/>
                          </a:solidFill>
                        </a:rPr>
                        <a:t>A4:</a:t>
                      </a:r>
                      <a:r>
                        <a:rPr lang="en-US" sz="1400" b="0" baseline="0" dirty="0" smtClean="0">
                          <a:solidFill>
                            <a:srgbClr val="292934"/>
                          </a:solidFill>
                        </a:rPr>
                        <a:t> </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1" dirty="0" smtClean="0">
                          <a:solidFill>
                            <a:srgbClr val="292934"/>
                          </a:solidFill>
                        </a:rPr>
                        <a:t>A5: </a:t>
                      </a:r>
                      <a:r>
                        <a:rPr lang="en-US" sz="1400" b="0" dirty="0" smtClean="0">
                          <a:solidFill>
                            <a:srgbClr val="292934"/>
                          </a:solidFill>
                        </a:rPr>
                        <a:t>[person],</a:t>
                      </a:r>
                      <a:r>
                        <a:rPr lang="en-US" sz="1400" b="0" baseline="0" dirty="0" smtClean="0">
                          <a:solidFill>
                            <a:srgbClr val="292934"/>
                          </a:solidFill>
                        </a:rPr>
                        <a:t> suspended for, </a:t>
                      </a:r>
                      <a:r>
                        <a:rPr lang="en-US" sz="1400" b="1" baseline="0" dirty="0" smtClean="0">
                          <a:solidFill>
                            <a:srgbClr val="292934"/>
                          </a:solidFill>
                        </a:rPr>
                        <a:t>A6</a:t>
                      </a:r>
                      <a:r>
                        <a:rPr lang="en-US" sz="1400" b="0" baseline="0" dirty="0" smtClean="0">
                          <a:solidFill>
                            <a:srgbClr val="292934"/>
                          </a:solidFill>
                        </a:rPr>
                        <a:t>: [activity]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t>A4: </a:t>
                      </a:r>
                      <a:r>
                        <a:rPr lang="en-US" sz="1400" dirty="0" smtClean="0"/>
                        <a:t>[</a:t>
                      </a:r>
                      <a:r>
                        <a:rPr lang="en-US" sz="1400" dirty="0" smtClean="0"/>
                        <a:t>person], failed, </a:t>
                      </a:r>
                      <a:r>
                        <a:rPr lang="en-US" sz="1400" b="1" dirty="0" smtClean="0"/>
                        <a:t>A7</a:t>
                      </a:r>
                      <a:r>
                        <a:rPr lang="en-US" sz="1400" dirty="0" smtClean="0"/>
                        <a:t>:</a:t>
                      </a:r>
                      <a:r>
                        <a:rPr lang="en-US" sz="1400" dirty="0" smtClean="0"/>
                        <a:t>test</a:t>
                      </a:r>
                      <a:endParaRPr lang="en-US" sz="1400" dirty="0" smtClean="0"/>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b="1" dirty="0" smtClean="0"/>
                        <a:t>A8:</a:t>
                      </a:r>
                      <a:r>
                        <a:rPr lang="en-US" sz="1400" b="1" baseline="0" dirty="0" smtClean="0"/>
                        <a:t> </a:t>
                      </a:r>
                      <a:r>
                        <a:rPr lang="en-US" sz="1400" dirty="0" smtClean="0"/>
                        <a:t>Ramirez,</a:t>
                      </a:r>
                      <a:r>
                        <a:rPr lang="en-US" sz="1400" baseline="0" dirty="0" smtClean="0"/>
                        <a:t> used, </a:t>
                      </a:r>
                      <a:r>
                        <a:rPr lang="en-US" sz="1400" b="1" baseline="0" dirty="0" smtClean="0"/>
                        <a:t>A9: </a:t>
                      </a:r>
                      <a:r>
                        <a:rPr lang="en-US" sz="1400" baseline="0" dirty="0" smtClean="0"/>
                        <a:t>[substance]</a:t>
                      </a:r>
                      <a:endParaRPr lang="en-US" sz="1400"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sp>
        <p:nvSpPr>
          <p:cNvPr id="43" name="TextBox 42"/>
          <p:cNvSpPr txBox="1">
            <a:spLocks noChangeArrowheads="1"/>
          </p:cNvSpPr>
          <p:nvPr/>
        </p:nvSpPr>
        <p:spPr bwMode="auto">
          <a:xfrm>
            <a:off x="339071" y="1160463"/>
            <a:ext cx="623106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a:latin typeface="+mn-lt"/>
                <a:cs typeface="Times New Roman" charset="0"/>
              </a:rPr>
              <a:t>5</a:t>
            </a:r>
            <a:r>
              <a:rPr lang="en-US" sz="2000" dirty="0" smtClean="0">
                <a:latin typeface="+mn-lt"/>
                <a:cs typeface="Times New Roman" charset="0"/>
              </a:rPr>
              <a:t>. Collect actor candidates from arguments.</a:t>
            </a:r>
          </a:p>
          <a:p>
            <a:endParaRPr lang="en-US" sz="2000" dirty="0">
              <a:latin typeface="+mn-lt"/>
              <a:cs typeface="Times New Roman" charset="0"/>
            </a:endParaRPr>
          </a:p>
        </p:txBody>
      </p:sp>
    </p:spTree>
    <p:extLst>
      <p:ext uri="{BB962C8B-B14F-4D97-AF65-F5344CB8AC3E}">
        <p14:creationId xmlns:p14="http://schemas.microsoft.com/office/powerpoint/2010/main" val="341833003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Schemas</a:t>
            </a:r>
            <a:endParaRPr lang="en-US" dirty="0"/>
          </a:p>
        </p:txBody>
      </p:sp>
      <p:sp>
        <p:nvSpPr>
          <p:cNvPr id="6" name="Slide Number Placeholder 5"/>
          <p:cNvSpPr>
            <a:spLocks noGrp="1"/>
          </p:cNvSpPr>
          <p:nvPr>
            <p:ph type="sldNum" sz="quarter" idx="12"/>
          </p:nvPr>
        </p:nvSpPr>
        <p:spPr/>
        <p:txBody>
          <a:bodyPr/>
          <a:lstStyle/>
          <a:p>
            <a:fld id="{37728A7F-3C0F-F649-A167-0CE17244EC1B}" type="slidenum">
              <a:rPr lang="en-US" smtClean="0"/>
              <a:t>36</a:t>
            </a:fld>
            <a:endParaRPr lang="en-US"/>
          </a:p>
        </p:txBody>
      </p:sp>
      <p:sp>
        <p:nvSpPr>
          <p:cNvPr id="43" name="TextBox 42"/>
          <p:cNvSpPr txBox="1">
            <a:spLocks noChangeArrowheads="1"/>
          </p:cNvSpPr>
          <p:nvPr/>
        </p:nvSpPr>
        <p:spPr bwMode="auto">
          <a:xfrm>
            <a:off x="339071" y="1160463"/>
            <a:ext cx="6231062"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a:latin typeface="+mn-lt"/>
                <a:cs typeface="Times New Roman" charset="0"/>
              </a:rPr>
              <a:t>6</a:t>
            </a:r>
            <a:r>
              <a:rPr lang="en-US" sz="2000" dirty="0" smtClean="0">
                <a:latin typeface="+mn-lt"/>
                <a:cs typeface="Times New Roman" charset="0"/>
              </a:rPr>
              <a:t>. Merge actors</a:t>
            </a:r>
          </a:p>
          <a:p>
            <a:r>
              <a:rPr lang="en-US" sz="2000" dirty="0" smtClean="0">
                <a:latin typeface="+mn-lt"/>
                <a:cs typeface="Times New Roman" charset="0"/>
              </a:rPr>
              <a:t>			Using equality constraints.</a:t>
            </a:r>
          </a:p>
          <a:p>
            <a:r>
              <a:rPr lang="en-US" sz="2000" dirty="0" smtClean="0">
                <a:latin typeface="+mn-lt"/>
                <a:cs typeface="Times New Roman" charset="0"/>
              </a:rPr>
              <a:t>			If the participate in same roles.</a:t>
            </a:r>
          </a:p>
          <a:p>
            <a:endParaRPr lang="en-US" sz="2000" dirty="0">
              <a:latin typeface="+mn-lt"/>
              <a:cs typeface="Times New Roman" charset="0"/>
            </a:endParaRPr>
          </a:p>
          <a:p>
            <a:r>
              <a:rPr lang="en-US" sz="2000" dirty="0" smtClean="0">
                <a:latin typeface="+mn-lt"/>
                <a:cs typeface="Times New Roman" charset="0"/>
              </a:rPr>
              <a:t>7. Output top </a:t>
            </a:r>
            <a:r>
              <a:rPr lang="en-US" sz="2000" dirty="0" smtClean="0">
                <a:latin typeface="+mn-lt"/>
                <a:cs typeface="Times New Roman" charset="0"/>
              </a:rPr>
              <a:t>K </a:t>
            </a:r>
            <a:r>
              <a:rPr lang="en-US" sz="2000" dirty="0" smtClean="0">
                <a:latin typeface="+mn-lt"/>
                <a:cs typeface="Times New Roman" charset="0"/>
              </a:rPr>
              <a:t>relations.</a:t>
            </a:r>
            <a:endParaRPr lang="en-US" sz="2000" dirty="0">
              <a:latin typeface="+mn-lt"/>
              <a:cs typeface="Times New Roman"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090763998"/>
              </p:ext>
            </p:extLst>
          </p:nvPr>
        </p:nvGraphicFramePr>
        <p:xfrm>
          <a:off x="1659466" y="3237818"/>
          <a:ext cx="5825068" cy="2743199"/>
        </p:xfrm>
        <a:graphic>
          <a:graphicData uri="http://schemas.openxmlformats.org/drawingml/2006/table">
            <a:tbl>
              <a:tblPr firstRow="1" bandRow="1">
                <a:tableStyleId>{5C22544A-7EE6-4342-B048-85BDC9FD1C3A}</a:tableStyleId>
              </a:tblPr>
              <a:tblGrid>
                <a:gridCol w="4406417"/>
                <a:gridCol w="1418651"/>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solidFill>
                            <a:srgbClr val="292934"/>
                          </a:solidFill>
                        </a:rPr>
                        <a:t>A1: [person]</a:t>
                      </a:r>
                      <a:r>
                        <a:rPr lang="en-US" sz="1400" b="0" dirty="0" smtClean="0">
                          <a:solidFill>
                            <a:srgbClr val="292934"/>
                          </a:solidFill>
                        </a:rPr>
                        <a:t>, suspended by,</a:t>
                      </a:r>
                      <a:r>
                        <a:rPr lang="en-US" sz="1400" b="0" baseline="0" dirty="0" smtClean="0">
                          <a:solidFill>
                            <a:srgbClr val="292934"/>
                          </a:solidFill>
                        </a:rPr>
                        <a:t> A2: </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1" dirty="0" smtClean="0">
                          <a:solidFill>
                            <a:srgbClr val="292934"/>
                          </a:solidFill>
                        </a:rPr>
                        <a:t>A1: [person]</a:t>
                      </a:r>
                      <a:r>
                        <a:rPr lang="en-US" sz="1400" b="0" dirty="0" smtClean="0">
                          <a:solidFill>
                            <a:srgbClr val="292934"/>
                          </a:solidFill>
                        </a:rPr>
                        <a:t>, used,</a:t>
                      </a:r>
                      <a:r>
                        <a:rPr lang="en-US" sz="1400" b="0" baseline="0" dirty="0" smtClean="0">
                          <a:solidFill>
                            <a:srgbClr val="292934"/>
                          </a:solidFill>
                        </a:rPr>
                        <a:t> A4: </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1" dirty="0" smtClean="0">
                          <a:solidFill>
                            <a:srgbClr val="292934"/>
                          </a:solidFill>
                        </a:rPr>
                        <a:t>A1: [person]</a:t>
                      </a:r>
                      <a:r>
                        <a:rPr lang="en-US" sz="1400" b="0" dirty="0" smtClean="0">
                          <a:solidFill>
                            <a:srgbClr val="292934"/>
                          </a:solidFill>
                        </a:rPr>
                        <a:t>,</a:t>
                      </a:r>
                      <a:r>
                        <a:rPr lang="en-US" sz="1400" b="0" baseline="0" dirty="0" smtClean="0">
                          <a:solidFill>
                            <a:srgbClr val="292934"/>
                          </a:solidFill>
                        </a:rPr>
                        <a:t> suspended for, A6: [activity]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t>A1: ([person]</a:t>
                      </a:r>
                      <a:r>
                        <a:rPr lang="en-US" sz="1400" dirty="0" smtClean="0"/>
                        <a:t>, failed, A7:test)</a:t>
                      </a:r>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b="1" dirty="0" smtClean="0"/>
                        <a:t>A1: Ramirez</a:t>
                      </a:r>
                      <a:r>
                        <a:rPr lang="en-US" sz="1400" b="0" dirty="0" smtClean="0"/>
                        <a:t>,</a:t>
                      </a:r>
                      <a:r>
                        <a:rPr lang="en-US" sz="1400" b="0" baseline="0" dirty="0" smtClean="0"/>
                        <a:t> used, </a:t>
                      </a:r>
                      <a:r>
                        <a:rPr lang="en-US" sz="1400" b="1" baseline="0" dirty="0" smtClean="0"/>
                        <a:t>A4: [substance]</a:t>
                      </a:r>
                      <a:endParaRPr lang="en-US" sz="1400" b="1"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017559960"/>
              </p:ext>
            </p:extLst>
          </p:nvPr>
        </p:nvGraphicFramePr>
        <p:xfrm>
          <a:off x="1659466" y="3219109"/>
          <a:ext cx="5825068" cy="2743199"/>
        </p:xfrm>
        <a:graphic>
          <a:graphicData uri="http://schemas.openxmlformats.org/drawingml/2006/table">
            <a:tbl>
              <a:tblPr firstRow="1" bandRow="1">
                <a:tableStyleId>{5C22544A-7EE6-4342-B048-85BDC9FD1C3A}</a:tableStyleId>
              </a:tblPr>
              <a:tblGrid>
                <a:gridCol w="4406417"/>
                <a:gridCol w="1418651"/>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solidFill>
                            <a:srgbClr val="292934"/>
                          </a:solidFill>
                        </a:rPr>
                        <a:t>A1: </a:t>
                      </a:r>
                      <a:r>
                        <a:rPr lang="en-US" sz="1400" b="0" dirty="0" smtClean="0">
                          <a:solidFill>
                            <a:srgbClr val="292934"/>
                          </a:solidFill>
                        </a:rPr>
                        <a:t>[person], suspended by,</a:t>
                      </a:r>
                      <a:r>
                        <a:rPr lang="en-US" sz="1400" b="0" baseline="0" dirty="0" smtClean="0">
                          <a:solidFill>
                            <a:srgbClr val="292934"/>
                          </a:solidFill>
                        </a:rPr>
                        <a:t> </a:t>
                      </a:r>
                      <a:r>
                        <a:rPr lang="en-US" sz="1400" b="1" baseline="0" dirty="0" smtClean="0">
                          <a:solidFill>
                            <a:srgbClr val="292934"/>
                          </a:solidFill>
                        </a:rPr>
                        <a:t>A2</a:t>
                      </a:r>
                      <a:r>
                        <a:rPr lang="en-US" sz="1400" b="0" baseline="0" dirty="0" smtClean="0">
                          <a:solidFill>
                            <a:srgbClr val="292934"/>
                          </a:solidFill>
                        </a:rPr>
                        <a:t>: </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1" dirty="0" smtClean="0">
                          <a:solidFill>
                            <a:srgbClr val="292934"/>
                          </a:solidFill>
                        </a:rPr>
                        <a:t>A3: </a:t>
                      </a:r>
                      <a:r>
                        <a:rPr lang="en-US" sz="1400" b="0" dirty="0" smtClean="0">
                          <a:solidFill>
                            <a:srgbClr val="292934"/>
                          </a:solidFill>
                        </a:rPr>
                        <a:t>[person], used,</a:t>
                      </a:r>
                      <a:r>
                        <a:rPr lang="en-US" sz="1400" b="0" baseline="0" dirty="0" smtClean="0">
                          <a:solidFill>
                            <a:srgbClr val="292934"/>
                          </a:solidFill>
                        </a:rPr>
                        <a:t> </a:t>
                      </a:r>
                      <a:r>
                        <a:rPr lang="en-US" sz="1400" b="1" baseline="0" dirty="0" smtClean="0">
                          <a:solidFill>
                            <a:srgbClr val="292934"/>
                          </a:solidFill>
                        </a:rPr>
                        <a:t>A4:</a:t>
                      </a:r>
                      <a:r>
                        <a:rPr lang="en-US" sz="1400" b="0" baseline="0" dirty="0" smtClean="0">
                          <a:solidFill>
                            <a:srgbClr val="292934"/>
                          </a:solidFill>
                        </a:rPr>
                        <a:t> </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1" dirty="0" smtClean="0">
                          <a:solidFill>
                            <a:srgbClr val="292934"/>
                          </a:solidFill>
                        </a:rPr>
                        <a:t>A5: </a:t>
                      </a:r>
                      <a:r>
                        <a:rPr lang="en-US" sz="1400" b="0" dirty="0" smtClean="0">
                          <a:solidFill>
                            <a:srgbClr val="292934"/>
                          </a:solidFill>
                        </a:rPr>
                        <a:t>[person],</a:t>
                      </a:r>
                      <a:r>
                        <a:rPr lang="en-US" sz="1400" b="0" baseline="0" dirty="0" smtClean="0">
                          <a:solidFill>
                            <a:srgbClr val="292934"/>
                          </a:solidFill>
                        </a:rPr>
                        <a:t> suspended for, </a:t>
                      </a:r>
                      <a:r>
                        <a:rPr lang="en-US" sz="1400" b="1" baseline="0" dirty="0" smtClean="0">
                          <a:solidFill>
                            <a:srgbClr val="292934"/>
                          </a:solidFill>
                        </a:rPr>
                        <a:t>A6</a:t>
                      </a:r>
                      <a:r>
                        <a:rPr lang="en-US" sz="1400" b="0" baseline="0" dirty="0" smtClean="0">
                          <a:solidFill>
                            <a:srgbClr val="292934"/>
                          </a:solidFill>
                        </a:rPr>
                        <a:t>: [activity]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t>A4: </a:t>
                      </a:r>
                      <a:r>
                        <a:rPr lang="en-US" sz="1400" dirty="0" smtClean="0"/>
                        <a:t>[</a:t>
                      </a:r>
                      <a:r>
                        <a:rPr lang="en-US" sz="1400" dirty="0" smtClean="0"/>
                        <a:t>person], failed, </a:t>
                      </a:r>
                      <a:r>
                        <a:rPr lang="en-US" sz="1400" b="1" dirty="0" smtClean="0"/>
                        <a:t>A7</a:t>
                      </a:r>
                      <a:r>
                        <a:rPr lang="en-US" sz="1400" dirty="0" smtClean="0"/>
                        <a:t>:</a:t>
                      </a:r>
                      <a:r>
                        <a:rPr lang="en-US" sz="1400" dirty="0" smtClean="0"/>
                        <a:t>test</a:t>
                      </a:r>
                      <a:endParaRPr lang="en-US" sz="1400" dirty="0" smtClean="0"/>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b="1" dirty="0" smtClean="0"/>
                        <a:t>A8:</a:t>
                      </a:r>
                      <a:r>
                        <a:rPr lang="en-US" sz="1400" b="1" baseline="0" dirty="0" smtClean="0"/>
                        <a:t> </a:t>
                      </a:r>
                      <a:r>
                        <a:rPr lang="en-US" sz="1400" dirty="0" smtClean="0"/>
                        <a:t>Ramirez,</a:t>
                      </a:r>
                      <a:r>
                        <a:rPr lang="en-US" sz="1400" baseline="0" dirty="0" smtClean="0"/>
                        <a:t> used, </a:t>
                      </a:r>
                      <a:r>
                        <a:rPr lang="en-US" sz="1400" b="1" baseline="0" dirty="0" smtClean="0"/>
                        <a:t>A9: </a:t>
                      </a:r>
                      <a:r>
                        <a:rPr lang="en-US" sz="1400" baseline="0" dirty="0" smtClean="0"/>
                        <a:t>[substance]</a:t>
                      </a:r>
                      <a:endParaRPr lang="en-US" sz="1400"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spTree>
    <p:extLst>
      <p:ext uri="{BB962C8B-B14F-4D97-AF65-F5344CB8AC3E}">
        <p14:creationId xmlns:p14="http://schemas.microsoft.com/office/powerpoint/2010/main" val="41215052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5733" y="3996267"/>
            <a:ext cx="5706534" cy="1320800"/>
          </a:xfrm>
          <a:prstGeom prst="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2" name="Title 1"/>
          <p:cNvSpPr>
            <a:spLocks noGrp="1"/>
          </p:cNvSpPr>
          <p:nvPr>
            <p:ph type="title"/>
          </p:nvPr>
        </p:nvSpPr>
        <p:spPr/>
        <p:txBody>
          <a:bodyPr/>
          <a:lstStyle/>
          <a:p>
            <a:r>
              <a:rPr lang="en-US" dirty="0" smtClean="0"/>
              <a:t>In a slide</a:t>
            </a:r>
            <a:endParaRPr lang="en-US" dirty="0"/>
          </a:p>
        </p:txBody>
      </p:sp>
      <p:sp>
        <p:nvSpPr>
          <p:cNvPr id="3" name="Content Placeholder 2"/>
          <p:cNvSpPr>
            <a:spLocks noGrp="1"/>
          </p:cNvSpPr>
          <p:nvPr>
            <p:ph idx="1"/>
          </p:nvPr>
        </p:nvSpPr>
        <p:spPr/>
        <p:txBody>
          <a:bodyPr/>
          <a:lstStyle/>
          <a:p>
            <a:r>
              <a:rPr lang="en-US" dirty="0" smtClean="0"/>
              <a:t>Motivation</a:t>
            </a:r>
          </a:p>
          <a:p>
            <a:pPr lvl="1"/>
            <a:r>
              <a:rPr lang="en-US" dirty="0" smtClean="0"/>
              <a:t>Event Extraction</a:t>
            </a:r>
          </a:p>
          <a:p>
            <a:endParaRPr lang="en-US" dirty="0"/>
          </a:p>
          <a:p>
            <a:r>
              <a:rPr lang="en-US" dirty="0" smtClean="0"/>
              <a:t>Our Solution</a:t>
            </a:r>
          </a:p>
          <a:p>
            <a:pPr lvl="1"/>
            <a:r>
              <a:rPr lang="en-US" dirty="0" smtClean="0"/>
              <a:t>Rel-grams, a model of relation co-occurrence</a:t>
            </a:r>
          </a:p>
          <a:p>
            <a:pPr marL="548640" lvl="2" indent="0">
              <a:buNone/>
            </a:pPr>
            <a:r>
              <a:rPr lang="en-US" dirty="0" smtClean="0"/>
              <a:t>	As entailment knowledge.</a:t>
            </a:r>
          </a:p>
          <a:p>
            <a:pPr lvl="1"/>
            <a:r>
              <a:rPr lang="en-US" dirty="0" smtClean="0"/>
              <a:t>Building event schemas from Rel-grams</a:t>
            </a:r>
          </a:p>
          <a:p>
            <a:pPr lvl="1"/>
            <a:endParaRPr lang="en-US" dirty="0" smtClean="0"/>
          </a:p>
          <a:p>
            <a:r>
              <a:rPr lang="en-US" dirty="0" smtClean="0"/>
              <a:t>Results</a:t>
            </a:r>
          </a:p>
          <a:p>
            <a:pPr lvl="1"/>
            <a:r>
              <a:rPr lang="en-US" dirty="0" smtClean="0"/>
              <a:t>Why </a:t>
            </a:r>
            <a:r>
              <a:rPr lang="en-US" dirty="0" err="1" smtClean="0"/>
              <a:t>rel</a:t>
            </a:r>
            <a:r>
              <a:rPr lang="en-US" dirty="0" smtClean="0"/>
              <a:t>-gram schemas are more coherent?</a:t>
            </a:r>
          </a:p>
          <a:p>
            <a:pPr marL="0" indent="0">
              <a:buNone/>
            </a:pPr>
            <a:endParaRPr lang="en-US" dirty="0"/>
          </a:p>
          <a:p>
            <a:endParaRPr lang="en-US" dirty="0"/>
          </a:p>
        </p:txBody>
      </p:sp>
    </p:spTree>
    <p:extLst>
      <p:ext uri="{BB962C8B-B14F-4D97-AF65-F5344CB8AC3E}">
        <p14:creationId xmlns:p14="http://schemas.microsoft.com/office/powerpoint/2010/main" val="33089304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algn="ctr"/>
            <a:r>
              <a:rPr lang="en-US" dirty="0" smtClean="0">
                <a:latin typeface="Times New Roman" charset="0"/>
                <a:cs typeface="Times New Roman" charset="0"/>
              </a:rPr>
              <a:t>Results</a:t>
            </a:r>
            <a:endParaRPr lang="en-US" dirty="0">
              <a:latin typeface="Times New Roman" charset="0"/>
              <a:cs typeface="Times New Roman" charset="0"/>
            </a:endParaRPr>
          </a:p>
        </p:txBody>
      </p:sp>
      <p:sp>
        <p:nvSpPr>
          <p:cNvPr id="17411" name="Content Placeholder 2"/>
          <p:cNvSpPr>
            <a:spLocks noGrp="1"/>
          </p:cNvSpPr>
          <p:nvPr>
            <p:ph idx="1"/>
          </p:nvPr>
        </p:nvSpPr>
        <p:spPr>
          <a:xfrm>
            <a:off x="1041400" y="1295400"/>
            <a:ext cx="7597775" cy="628650"/>
          </a:xfrm>
        </p:spPr>
        <p:txBody>
          <a:bodyPr/>
          <a:lstStyle/>
          <a:p>
            <a:pPr marL="0" indent="0" algn="ctr">
              <a:buFont typeface="Arial" charset="0"/>
              <a:buNone/>
            </a:pPr>
            <a:r>
              <a:rPr lang="en-US" dirty="0">
                <a:solidFill>
                  <a:srgbClr val="292934"/>
                </a:solidFill>
                <a:latin typeface="Times New Roman" charset="0"/>
                <a:cs typeface="Times New Roman" charset="0"/>
              </a:rPr>
              <a:t>More coherent sets of relations and </a:t>
            </a:r>
            <a:r>
              <a:rPr lang="en-US" dirty="0" smtClean="0">
                <a:solidFill>
                  <a:srgbClr val="292934"/>
                </a:solidFill>
                <a:latin typeface="Times New Roman" charset="0"/>
                <a:cs typeface="Times New Roman" charset="0"/>
              </a:rPr>
              <a:t>actors!</a:t>
            </a:r>
            <a:endParaRPr lang="en-US" dirty="0">
              <a:solidFill>
                <a:srgbClr val="292934"/>
              </a:solidFill>
              <a:latin typeface="Times New Roman" charset="0"/>
              <a:cs typeface="Times New Roman" charset="0"/>
            </a:endParaRPr>
          </a:p>
        </p:txBody>
      </p:sp>
      <p:sp>
        <p:nvSpPr>
          <p:cNvPr id="17414"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fld id="{ED8D0A6D-AB9C-0247-A1D5-330ECA801201}" type="slidenum">
              <a:rPr lang="en-US">
                <a:solidFill>
                  <a:srgbClr val="003399"/>
                </a:solidFill>
              </a:rPr>
              <a:pPr/>
              <a:t>38</a:t>
            </a:fld>
            <a:endParaRPr lang="en-US">
              <a:solidFill>
                <a:srgbClr val="003399"/>
              </a:solidFill>
            </a:endParaRPr>
          </a:p>
        </p:txBody>
      </p:sp>
      <p:pic>
        <p:nvPicPr>
          <p:cNvPr id="1741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950" y="2417763"/>
            <a:ext cx="4202113" cy="2865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1741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0413" y="2417763"/>
            <a:ext cx="4200525" cy="2941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17417" name="TextBox 8"/>
          <p:cNvSpPr txBox="1">
            <a:spLocks noChangeArrowheads="1"/>
          </p:cNvSpPr>
          <p:nvPr/>
        </p:nvSpPr>
        <p:spPr bwMode="auto">
          <a:xfrm>
            <a:off x="1936750" y="2187575"/>
            <a:ext cx="18669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a:solidFill>
                  <a:srgbClr val="0000FF"/>
                </a:solidFill>
                <a:latin typeface="Times New Roman" charset="0"/>
                <a:cs typeface="Times New Roman" charset="0"/>
              </a:rPr>
              <a:t>Topic coherence</a:t>
            </a:r>
          </a:p>
        </p:txBody>
      </p:sp>
      <p:sp>
        <p:nvSpPr>
          <p:cNvPr id="17418" name="TextBox 9"/>
          <p:cNvSpPr txBox="1">
            <a:spLocks noChangeArrowheads="1"/>
          </p:cNvSpPr>
          <p:nvPr/>
        </p:nvSpPr>
        <p:spPr bwMode="auto">
          <a:xfrm>
            <a:off x="5822950" y="2201863"/>
            <a:ext cx="1870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a:solidFill>
                  <a:srgbClr val="0000FF"/>
                </a:solidFill>
                <a:latin typeface="Times New Roman" charset="0"/>
                <a:cs typeface="Times New Roman" charset="0"/>
              </a:rPr>
              <a:t>Actor coherence</a:t>
            </a:r>
          </a:p>
        </p:txBody>
      </p:sp>
      <p:sp>
        <p:nvSpPr>
          <p:cNvPr id="17419" name="TextBox 10"/>
          <p:cNvSpPr txBox="1">
            <a:spLocks noChangeArrowheads="1"/>
          </p:cNvSpPr>
          <p:nvPr/>
        </p:nvSpPr>
        <p:spPr bwMode="auto">
          <a:xfrm>
            <a:off x="3010958" y="6437001"/>
            <a:ext cx="3632951" cy="369332"/>
          </a:xfrm>
          <a:prstGeom prst="rect">
            <a:avLst/>
          </a:prstGeom>
          <a:noFill/>
          <a:ln w="19050">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dirty="0"/>
              <a:t>Balasubramanian et al., </a:t>
            </a:r>
            <a:r>
              <a:rPr lang="en-US" dirty="0" smtClean="0"/>
              <a:t>EMNLP </a:t>
            </a:r>
            <a:r>
              <a:rPr lang="en-US" dirty="0"/>
              <a:t>2013</a:t>
            </a:r>
          </a:p>
        </p:txBody>
      </p:sp>
    </p:spTree>
    <p:extLst>
      <p:ext uri="{BB962C8B-B14F-4D97-AF65-F5344CB8AC3E}">
        <p14:creationId xmlns:p14="http://schemas.microsoft.com/office/powerpoint/2010/main" val="2105990136"/>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39</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grpSp>
        <p:nvGrpSpPr>
          <p:cNvPr id="2" name="Group 1"/>
          <p:cNvGrpSpPr/>
          <p:nvPr/>
        </p:nvGrpSpPr>
        <p:grpSpPr>
          <a:xfrm>
            <a:off x="1304102" y="1375059"/>
            <a:ext cx="6383344" cy="4998784"/>
            <a:chOff x="1304102" y="1375059"/>
            <a:chExt cx="6383344" cy="4998784"/>
          </a:xfrm>
        </p:grpSpPr>
        <p:grpSp>
          <p:nvGrpSpPr>
            <p:cNvPr id="59" name="Group 58"/>
            <p:cNvGrpSpPr/>
            <p:nvPr/>
          </p:nvGrpSpPr>
          <p:grpSpPr>
            <a:xfrm>
              <a:off x="1304102" y="1911949"/>
              <a:ext cx="6383344" cy="4461894"/>
              <a:chOff x="1304102" y="1911949"/>
              <a:chExt cx="6383344" cy="4461894"/>
            </a:xfrm>
          </p:grpSpPr>
          <p:sp>
            <p:nvSpPr>
              <p:cNvPr id="35" name="TextBox 34"/>
              <p:cNvSpPr txBox="1"/>
              <p:nvPr/>
            </p:nvSpPr>
            <p:spPr>
              <a:xfrm>
                <a:off x="1304102" y="1911949"/>
                <a:ext cx="1217740" cy="646331"/>
              </a:xfrm>
              <a:prstGeom prst="rect">
                <a:avLst/>
              </a:prstGeom>
              <a:noFill/>
            </p:spPr>
            <p:txBody>
              <a:bodyPr wrap="square" rtlCol="0">
                <a:spAutoFit/>
              </a:bodyPr>
              <a:lstStyle/>
              <a:p>
                <a:pPr algn="r"/>
                <a:r>
                  <a:rPr lang="en-US" b="1" dirty="0" smtClean="0">
                    <a:solidFill>
                      <a:srgbClr val="008000"/>
                    </a:solidFill>
                  </a:rPr>
                  <a:t>infection</a:t>
                </a:r>
              </a:p>
              <a:p>
                <a:pPr algn="r"/>
                <a:r>
                  <a:rPr lang="en-US" b="1" dirty="0" smtClean="0">
                    <a:solidFill>
                      <a:srgbClr val="FF6600"/>
                    </a:solidFill>
                  </a:rPr>
                  <a:t>fire</a:t>
                </a:r>
              </a:p>
            </p:txBody>
          </p:sp>
          <p:sp>
            <p:nvSpPr>
              <p:cNvPr id="30" name="TextBox 29"/>
              <p:cNvSpPr txBox="1"/>
              <p:nvPr/>
            </p:nvSpPr>
            <p:spPr>
              <a:xfrm>
                <a:off x="6437743" y="1911949"/>
                <a:ext cx="1232994" cy="369332"/>
              </a:xfrm>
              <a:prstGeom prst="rect">
                <a:avLst/>
              </a:prstGeom>
              <a:noFill/>
            </p:spPr>
            <p:txBody>
              <a:bodyPr wrap="square" rtlCol="0">
                <a:spAutoFit/>
              </a:bodyPr>
              <a:lstStyle/>
              <a:p>
                <a:r>
                  <a:rPr lang="en-US" b="1" dirty="0" smtClean="0">
                    <a:solidFill>
                      <a:srgbClr val="008000"/>
                    </a:solidFill>
                  </a:rPr>
                  <a:t>disease</a:t>
                </a:r>
              </a:p>
            </p:txBody>
          </p:sp>
          <p:sp>
            <p:nvSpPr>
              <p:cNvPr id="10" name="TextBox 9"/>
              <p:cNvSpPr txBox="1"/>
              <p:nvPr/>
            </p:nvSpPr>
            <p:spPr>
              <a:xfrm>
                <a:off x="3878502" y="3393427"/>
                <a:ext cx="1237957" cy="369332"/>
              </a:xfrm>
              <a:prstGeom prst="rect">
                <a:avLst/>
              </a:prstGeom>
              <a:noFill/>
            </p:spPr>
            <p:txBody>
              <a:bodyPr wrap="square" rtlCol="0">
                <a:spAutoFit/>
              </a:bodyPr>
              <a:lstStyle/>
              <a:p>
                <a:pPr algn="ctr"/>
                <a:r>
                  <a:rPr lang="en-US" dirty="0" smtClean="0"/>
                  <a:t>spread</a:t>
                </a:r>
              </a:p>
            </p:txBody>
          </p:sp>
          <p:sp>
            <p:nvSpPr>
              <p:cNvPr id="13" name="Rectangle 12"/>
              <p:cNvSpPr/>
              <p:nvPr/>
            </p:nvSpPr>
            <p:spPr>
              <a:xfrm>
                <a:off x="5347977" y="3084462"/>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36" name="TextBox 35"/>
              <p:cNvSpPr txBox="1"/>
              <p:nvPr/>
            </p:nvSpPr>
            <p:spPr>
              <a:xfrm>
                <a:off x="3880552" y="4564680"/>
                <a:ext cx="1237957" cy="369332"/>
              </a:xfrm>
              <a:prstGeom prst="rect">
                <a:avLst/>
              </a:prstGeom>
              <a:noFill/>
            </p:spPr>
            <p:txBody>
              <a:bodyPr wrap="square" rtlCol="0">
                <a:spAutoFit/>
              </a:bodyPr>
              <a:lstStyle/>
              <a:p>
                <a:pPr algn="ctr"/>
                <a:r>
                  <a:rPr lang="en-US" dirty="0" smtClean="0"/>
                  <a:t>broke out</a:t>
                </a:r>
              </a:p>
            </p:txBody>
          </p:sp>
          <p:sp>
            <p:nvSpPr>
              <p:cNvPr id="39" name="Rectangle 38"/>
              <p:cNvSpPr/>
              <p:nvPr/>
            </p:nvSpPr>
            <p:spPr>
              <a:xfrm>
                <a:off x="2620257" y="4311075"/>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42" name="Rectangle 41"/>
              <p:cNvSpPr/>
              <p:nvPr/>
            </p:nvSpPr>
            <p:spPr>
              <a:xfrm>
                <a:off x="2620257" y="3100537"/>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A2</a:t>
                </a:r>
                <a:endParaRPr lang="en-US" dirty="0"/>
              </a:p>
            </p:txBody>
          </p:sp>
          <p:sp>
            <p:nvSpPr>
              <p:cNvPr id="43" name="Rectangle 42"/>
              <p:cNvSpPr/>
              <p:nvPr/>
            </p:nvSpPr>
            <p:spPr>
              <a:xfrm>
                <a:off x="2620257" y="1972434"/>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44" name="TextBox 43"/>
              <p:cNvSpPr txBox="1"/>
              <p:nvPr/>
            </p:nvSpPr>
            <p:spPr>
              <a:xfrm>
                <a:off x="3878502" y="2243751"/>
                <a:ext cx="1237957" cy="369332"/>
              </a:xfrm>
              <a:prstGeom prst="rect">
                <a:avLst/>
              </a:prstGeom>
              <a:noFill/>
            </p:spPr>
            <p:txBody>
              <a:bodyPr wrap="square" rtlCol="0">
                <a:spAutoFit/>
              </a:bodyPr>
              <a:lstStyle/>
              <a:p>
                <a:pPr algn="ctr"/>
                <a:r>
                  <a:rPr lang="en-US" dirty="0" smtClean="0"/>
                  <a:t>caused</a:t>
                </a:r>
              </a:p>
            </p:txBody>
          </p:sp>
          <p:sp>
            <p:nvSpPr>
              <p:cNvPr id="45" name="Rectangle 44"/>
              <p:cNvSpPr/>
              <p:nvPr/>
            </p:nvSpPr>
            <p:spPr>
              <a:xfrm>
                <a:off x="5347977" y="1972434"/>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A2</a:t>
                </a:r>
                <a:endParaRPr lang="en-US" dirty="0"/>
              </a:p>
            </p:txBody>
          </p:sp>
          <p:sp>
            <p:nvSpPr>
              <p:cNvPr id="47" name="TextBox 46"/>
              <p:cNvSpPr txBox="1"/>
              <p:nvPr/>
            </p:nvSpPr>
            <p:spPr>
              <a:xfrm>
                <a:off x="1304102" y="3135768"/>
                <a:ext cx="1217740" cy="369332"/>
              </a:xfrm>
              <a:prstGeom prst="rect">
                <a:avLst/>
              </a:prstGeom>
              <a:noFill/>
            </p:spPr>
            <p:txBody>
              <a:bodyPr wrap="square" rtlCol="0">
                <a:spAutoFit/>
              </a:bodyPr>
              <a:lstStyle/>
              <a:p>
                <a:pPr algn="r"/>
                <a:r>
                  <a:rPr lang="en-US" b="1" dirty="0" smtClean="0">
                    <a:solidFill>
                      <a:srgbClr val="008000"/>
                    </a:solidFill>
                  </a:rPr>
                  <a:t>disease</a:t>
                </a:r>
              </a:p>
            </p:txBody>
          </p:sp>
          <p:sp>
            <p:nvSpPr>
              <p:cNvPr id="48" name="TextBox 47"/>
              <p:cNvSpPr txBox="1"/>
              <p:nvPr/>
            </p:nvSpPr>
            <p:spPr>
              <a:xfrm>
                <a:off x="1304102" y="4311075"/>
                <a:ext cx="1217740" cy="646331"/>
              </a:xfrm>
              <a:prstGeom prst="rect">
                <a:avLst/>
              </a:prstGeom>
              <a:noFill/>
            </p:spPr>
            <p:txBody>
              <a:bodyPr wrap="square" rtlCol="0">
                <a:spAutoFit/>
              </a:bodyPr>
              <a:lstStyle/>
              <a:p>
                <a:pPr algn="r"/>
                <a:r>
                  <a:rPr lang="en-US" b="1" dirty="0" smtClean="0">
                    <a:solidFill>
                      <a:srgbClr val="008000"/>
                    </a:solidFill>
                  </a:rPr>
                  <a:t>infection</a:t>
                </a:r>
              </a:p>
              <a:p>
                <a:pPr algn="r"/>
                <a:r>
                  <a:rPr lang="en-US" b="1" dirty="0" smtClean="0">
                    <a:solidFill>
                      <a:srgbClr val="FF6600"/>
                    </a:solidFill>
                  </a:rPr>
                  <a:t>fire</a:t>
                </a:r>
              </a:p>
            </p:txBody>
          </p:sp>
          <p:sp>
            <p:nvSpPr>
              <p:cNvPr id="49" name="TextBox 48"/>
              <p:cNvSpPr txBox="1"/>
              <p:nvPr/>
            </p:nvSpPr>
            <p:spPr>
              <a:xfrm>
                <a:off x="6452997" y="3070261"/>
                <a:ext cx="1217740" cy="646331"/>
              </a:xfrm>
              <a:prstGeom prst="rect">
                <a:avLst/>
              </a:prstGeom>
              <a:noFill/>
            </p:spPr>
            <p:txBody>
              <a:bodyPr wrap="square" rtlCol="0">
                <a:spAutoFit/>
              </a:bodyPr>
              <a:lstStyle/>
              <a:p>
                <a:r>
                  <a:rPr lang="en-US" b="1" dirty="0" smtClean="0">
                    <a:solidFill>
                      <a:srgbClr val="008000"/>
                    </a:solidFill>
                  </a:rPr>
                  <a:t>infection</a:t>
                </a:r>
              </a:p>
              <a:p>
                <a:r>
                  <a:rPr lang="en-US" b="1" dirty="0" smtClean="0">
                    <a:solidFill>
                      <a:srgbClr val="FF6600"/>
                    </a:solidFill>
                  </a:rPr>
                  <a:t>fire</a:t>
                </a:r>
              </a:p>
            </p:txBody>
          </p:sp>
          <p:sp>
            <p:nvSpPr>
              <p:cNvPr id="52" name="Minus 51"/>
              <p:cNvSpPr/>
              <p:nvPr/>
            </p:nvSpPr>
            <p:spPr>
              <a:xfrm>
                <a:off x="5587471" y="4645677"/>
                <a:ext cx="409356" cy="183129"/>
              </a:xfrm>
              <a:prstGeom prst="mathMin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TextBox 54"/>
              <p:cNvSpPr txBox="1"/>
              <p:nvPr/>
            </p:nvSpPr>
            <p:spPr>
              <a:xfrm>
                <a:off x="3711504" y="5534440"/>
                <a:ext cx="1581803" cy="369332"/>
              </a:xfrm>
              <a:prstGeom prst="rect">
                <a:avLst/>
              </a:prstGeom>
              <a:noFill/>
            </p:spPr>
            <p:txBody>
              <a:bodyPr wrap="square" rtlCol="0">
                <a:spAutoFit/>
              </a:bodyPr>
              <a:lstStyle/>
              <a:p>
                <a:pPr algn="ctr"/>
                <a:r>
                  <a:rPr lang="en-US" dirty="0" smtClean="0"/>
                  <a:t>extinguished</a:t>
                </a:r>
              </a:p>
            </p:txBody>
          </p:sp>
          <p:sp>
            <p:nvSpPr>
              <p:cNvPr id="56" name="Rectangle 55"/>
              <p:cNvSpPr/>
              <p:nvPr/>
            </p:nvSpPr>
            <p:spPr>
              <a:xfrm>
                <a:off x="5347977" y="5459443"/>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57" name="TextBox 56"/>
              <p:cNvSpPr txBox="1"/>
              <p:nvPr/>
            </p:nvSpPr>
            <p:spPr>
              <a:xfrm>
                <a:off x="6469706" y="5473288"/>
                <a:ext cx="1217740" cy="646331"/>
              </a:xfrm>
              <a:prstGeom prst="rect">
                <a:avLst/>
              </a:prstGeom>
              <a:noFill/>
            </p:spPr>
            <p:txBody>
              <a:bodyPr wrap="square" rtlCol="0">
                <a:spAutoFit/>
              </a:bodyPr>
              <a:lstStyle/>
              <a:p>
                <a:r>
                  <a:rPr lang="en-US" b="1" dirty="0" smtClean="0">
                    <a:solidFill>
                      <a:srgbClr val="008000"/>
                    </a:solidFill>
                  </a:rPr>
                  <a:t>infection</a:t>
                </a:r>
              </a:p>
              <a:p>
                <a:r>
                  <a:rPr lang="en-US" b="1" dirty="0" smtClean="0">
                    <a:solidFill>
                      <a:srgbClr val="FF6600"/>
                    </a:solidFill>
                  </a:rPr>
                  <a:t>fire</a:t>
                </a:r>
              </a:p>
            </p:txBody>
          </p:sp>
          <p:sp>
            <p:nvSpPr>
              <p:cNvPr id="58" name="Minus 57"/>
              <p:cNvSpPr/>
              <p:nvPr/>
            </p:nvSpPr>
            <p:spPr>
              <a:xfrm>
                <a:off x="2894242" y="5666127"/>
                <a:ext cx="409356" cy="183129"/>
              </a:xfrm>
              <a:prstGeom prst="mathMin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8" name="Group 37"/>
            <p:cNvGrpSpPr/>
            <p:nvPr/>
          </p:nvGrpSpPr>
          <p:grpSpPr>
            <a:xfrm>
              <a:off x="2620257" y="1375059"/>
              <a:ext cx="3665012" cy="436449"/>
              <a:chOff x="2549832" y="2598517"/>
              <a:chExt cx="3665012" cy="436449"/>
            </a:xfrm>
          </p:grpSpPr>
          <p:sp>
            <p:nvSpPr>
              <p:cNvPr id="40" name="Rectangle 39"/>
              <p:cNvSpPr/>
              <p:nvPr/>
            </p:nvSpPr>
            <p:spPr>
              <a:xfrm>
                <a:off x="2554112" y="2601334"/>
                <a:ext cx="787445" cy="369332"/>
              </a:xfrm>
              <a:prstGeom prst="rect">
                <a:avLst/>
              </a:prstGeom>
            </p:spPr>
            <p:txBody>
              <a:bodyPr wrap="none">
                <a:spAutoFit/>
              </a:bodyPr>
              <a:lstStyle/>
              <a:p>
                <a:r>
                  <a:rPr lang="en-US" b="1" dirty="0" smtClean="0"/>
                  <a:t>Actor</a:t>
                </a:r>
                <a:endParaRPr lang="en-US" dirty="0"/>
              </a:p>
            </p:txBody>
          </p:sp>
          <p:sp>
            <p:nvSpPr>
              <p:cNvPr id="41" name="Rectangle 40"/>
              <p:cNvSpPr/>
              <p:nvPr/>
            </p:nvSpPr>
            <p:spPr>
              <a:xfrm>
                <a:off x="5408787" y="2598517"/>
                <a:ext cx="787445" cy="369332"/>
              </a:xfrm>
              <a:prstGeom prst="rect">
                <a:avLst/>
              </a:prstGeom>
            </p:spPr>
            <p:txBody>
              <a:bodyPr wrap="none">
                <a:spAutoFit/>
              </a:bodyPr>
              <a:lstStyle/>
              <a:p>
                <a:r>
                  <a:rPr lang="en-US" b="1" dirty="0" smtClean="0"/>
                  <a:t>Actor</a:t>
                </a:r>
                <a:endParaRPr lang="en-US" dirty="0"/>
              </a:p>
            </p:txBody>
          </p:sp>
          <p:cxnSp>
            <p:nvCxnSpPr>
              <p:cNvPr id="46" name="Straight Connector 45"/>
              <p:cNvCxnSpPr/>
              <p:nvPr/>
            </p:nvCxnSpPr>
            <p:spPr>
              <a:xfrm>
                <a:off x="2554112" y="3034966"/>
                <a:ext cx="3660732" cy="0"/>
              </a:xfrm>
              <a:prstGeom prst="line">
                <a:avLst/>
              </a:prstGeom>
            </p:spPr>
            <p:style>
              <a:lnRef idx="2">
                <a:schemeClr val="accent1"/>
              </a:lnRef>
              <a:fillRef idx="0">
                <a:schemeClr val="accent1"/>
              </a:fillRef>
              <a:effectRef idx="1">
                <a:schemeClr val="accent1"/>
              </a:effectRef>
              <a:fontRef idx="minor">
                <a:schemeClr val="tx1"/>
              </a:fontRef>
            </p:style>
          </p:cxnSp>
          <p:sp>
            <p:nvSpPr>
              <p:cNvPr id="50" name="Rectangle 49"/>
              <p:cNvSpPr/>
              <p:nvPr/>
            </p:nvSpPr>
            <p:spPr>
              <a:xfrm>
                <a:off x="3873067" y="2601334"/>
                <a:ext cx="1095259" cy="369332"/>
              </a:xfrm>
              <a:prstGeom prst="rect">
                <a:avLst/>
              </a:prstGeom>
            </p:spPr>
            <p:txBody>
              <a:bodyPr wrap="none">
                <a:spAutoFit/>
              </a:bodyPr>
              <a:lstStyle/>
              <a:p>
                <a:r>
                  <a:rPr lang="en-US" b="1" dirty="0" smtClean="0"/>
                  <a:t>Relation</a:t>
                </a:r>
                <a:endParaRPr lang="en-US" dirty="0"/>
              </a:p>
            </p:txBody>
          </p:sp>
          <p:cxnSp>
            <p:nvCxnSpPr>
              <p:cNvPr id="51" name="Straight Connector 50"/>
              <p:cNvCxnSpPr/>
              <p:nvPr/>
            </p:nvCxnSpPr>
            <p:spPr>
              <a:xfrm>
                <a:off x="2549832" y="2604710"/>
                <a:ext cx="3660732" cy="0"/>
              </a:xfrm>
              <a:prstGeom prst="line">
                <a:avLst/>
              </a:prstGeom>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83384962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Information Extraction</a:t>
            </a:r>
            <a:endParaRPr lang="en-US" dirty="0"/>
          </a:p>
        </p:txBody>
      </p:sp>
      <p:grpSp>
        <p:nvGrpSpPr>
          <p:cNvPr id="22" name="Group 21"/>
          <p:cNvGrpSpPr/>
          <p:nvPr/>
        </p:nvGrpSpPr>
        <p:grpSpPr>
          <a:xfrm>
            <a:off x="2244506" y="2016976"/>
            <a:ext cx="982016" cy="1078304"/>
            <a:chOff x="5352394" y="2512213"/>
            <a:chExt cx="2716352" cy="2339258"/>
          </a:xfrm>
        </p:grpSpPr>
        <p:pic>
          <p:nvPicPr>
            <p:cNvPr id="24" name="Picture 23"/>
            <p:cNvPicPr>
              <a:picLocks noChangeAspect="1"/>
            </p:cNvPicPr>
            <p:nvPr/>
          </p:nvPicPr>
          <p:blipFill>
            <a:blip r:embed="rId3"/>
            <a:stretch>
              <a:fillRect/>
            </a:stretch>
          </p:blipFill>
          <p:spPr>
            <a:xfrm>
              <a:off x="5352394" y="2512213"/>
              <a:ext cx="1893897" cy="1407092"/>
            </a:xfrm>
            <a:prstGeom prst="rect">
              <a:avLst/>
            </a:prstGeom>
            <a:noFill/>
            <a:ln>
              <a:solidFill>
                <a:srgbClr val="3366FF"/>
              </a:solidFill>
            </a:ln>
          </p:spPr>
        </p:pic>
        <p:pic>
          <p:nvPicPr>
            <p:cNvPr id="25" name="Picture 24"/>
            <p:cNvPicPr>
              <a:picLocks noChangeAspect="1"/>
            </p:cNvPicPr>
            <p:nvPr/>
          </p:nvPicPr>
          <p:blipFill>
            <a:blip r:embed="rId4"/>
            <a:stretch>
              <a:fillRect/>
            </a:stretch>
          </p:blipFill>
          <p:spPr>
            <a:xfrm>
              <a:off x="5618003" y="2791988"/>
              <a:ext cx="1901371" cy="1572740"/>
            </a:xfrm>
            <a:prstGeom prst="rect">
              <a:avLst/>
            </a:prstGeom>
            <a:ln>
              <a:solidFill>
                <a:srgbClr val="3366FF"/>
              </a:solidFill>
            </a:ln>
          </p:spPr>
        </p:pic>
        <p:pic>
          <p:nvPicPr>
            <p:cNvPr id="26" name="Picture 25"/>
            <p:cNvPicPr>
              <a:picLocks noChangeAspect="1"/>
            </p:cNvPicPr>
            <p:nvPr/>
          </p:nvPicPr>
          <p:blipFill>
            <a:blip r:embed="rId4"/>
            <a:stretch>
              <a:fillRect/>
            </a:stretch>
          </p:blipFill>
          <p:spPr>
            <a:xfrm>
              <a:off x="5895697" y="3083126"/>
              <a:ext cx="1901371" cy="1572740"/>
            </a:xfrm>
            <a:prstGeom prst="rect">
              <a:avLst/>
            </a:prstGeom>
            <a:ln>
              <a:solidFill>
                <a:srgbClr val="3366FF"/>
              </a:solidFill>
            </a:ln>
          </p:spPr>
        </p:pic>
        <p:pic>
          <p:nvPicPr>
            <p:cNvPr id="27" name="Picture 26"/>
            <p:cNvPicPr>
              <a:picLocks noChangeAspect="1"/>
            </p:cNvPicPr>
            <p:nvPr/>
          </p:nvPicPr>
          <p:blipFill>
            <a:blip r:embed="rId3"/>
            <a:stretch>
              <a:fillRect/>
            </a:stretch>
          </p:blipFill>
          <p:spPr>
            <a:xfrm>
              <a:off x="6174849" y="3444379"/>
              <a:ext cx="1893897" cy="1407092"/>
            </a:xfrm>
            <a:prstGeom prst="rect">
              <a:avLst/>
            </a:prstGeom>
            <a:noFill/>
            <a:ln>
              <a:solidFill>
                <a:srgbClr val="3366FF"/>
              </a:solidFill>
            </a:ln>
          </p:spPr>
        </p:pic>
      </p:grpSp>
      <p:cxnSp>
        <p:nvCxnSpPr>
          <p:cNvPr id="28" name="Straight Arrow Connector 27"/>
          <p:cNvCxnSpPr/>
          <p:nvPr/>
        </p:nvCxnSpPr>
        <p:spPr>
          <a:xfrm>
            <a:off x="3380911" y="2665589"/>
            <a:ext cx="378056"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aphicFrame>
        <p:nvGraphicFramePr>
          <p:cNvPr id="29" name="Table 28"/>
          <p:cNvGraphicFramePr>
            <a:graphicFrameLocks noGrp="1"/>
          </p:cNvGraphicFramePr>
          <p:nvPr>
            <p:extLst>
              <p:ext uri="{D42A27DB-BD31-4B8C-83A1-F6EECF244321}">
                <p14:modId xmlns:p14="http://schemas.microsoft.com/office/powerpoint/2010/main" val="403280883"/>
              </p:ext>
            </p:extLst>
          </p:nvPr>
        </p:nvGraphicFramePr>
        <p:xfrm>
          <a:off x="5600518" y="2145941"/>
          <a:ext cx="1323468" cy="1066800"/>
        </p:xfrm>
        <a:graphic>
          <a:graphicData uri="http://schemas.openxmlformats.org/drawingml/2006/table">
            <a:tbl>
              <a:tblPr firstRow="1" bandRow="1">
                <a:tableStyleId>{F5AB1C69-6EDB-4FF4-983F-18BD219EF322}</a:tableStyleId>
              </a:tblPr>
              <a:tblGrid>
                <a:gridCol w="441156"/>
                <a:gridCol w="441156"/>
                <a:gridCol w="441156"/>
              </a:tblGrid>
              <a:tr h="144994">
                <a:tc>
                  <a:txBody>
                    <a:bodyPr/>
                    <a:lstStyle/>
                    <a:p>
                      <a:endParaRPr lang="en-US" sz="800" dirty="0"/>
                    </a:p>
                  </a:txBody>
                  <a:tcPr/>
                </a:tc>
                <a:tc>
                  <a:txBody>
                    <a:bodyPr/>
                    <a:lstStyle/>
                    <a:p>
                      <a:endParaRPr lang="en-US" sz="800" dirty="0"/>
                    </a:p>
                  </a:txBody>
                  <a:tcPr/>
                </a:tc>
                <a:tc>
                  <a:txBody>
                    <a:bodyPr/>
                    <a:lstStyle/>
                    <a:p>
                      <a:endParaRPr lang="en-US" sz="800" dirty="0"/>
                    </a:p>
                  </a:txBody>
                  <a:tcPr/>
                </a:tc>
              </a:tr>
              <a:tr h="144994">
                <a:tc>
                  <a:txBody>
                    <a:bodyPr/>
                    <a:lstStyle/>
                    <a:p>
                      <a:endParaRPr lang="en-US" sz="800"/>
                    </a:p>
                  </a:txBody>
                  <a:tcPr/>
                </a:tc>
                <a:tc>
                  <a:txBody>
                    <a:bodyPr/>
                    <a:lstStyle/>
                    <a:p>
                      <a:endParaRPr lang="en-US" sz="800"/>
                    </a:p>
                  </a:txBody>
                  <a:tcPr/>
                </a:tc>
                <a:tc>
                  <a:txBody>
                    <a:bodyPr/>
                    <a:lstStyle/>
                    <a:p>
                      <a:endParaRPr lang="en-US" sz="800"/>
                    </a:p>
                  </a:txBody>
                  <a:tcPr/>
                </a:tc>
              </a:tr>
              <a:tr h="144994">
                <a:tc>
                  <a:txBody>
                    <a:bodyPr/>
                    <a:lstStyle/>
                    <a:p>
                      <a:endParaRPr lang="en-US" sz="800" dirty="0"/>
                    </a:p>
                  </a:txBody>
                  <a:tcPr/>
                </a:tc>
                <a:tc>
                  <a:txBody>
                    <a:bodyPr/>
                    <a:lstStyle/>
                    <a:p>
                      <a:endParaRPr lang="en-US" sz="800" dirty="0"/>
                    </a:p>
                  </a:txBody>
                  <a:tcPr/>
                </a:tc>
                <a:tc>
                  <a:txBody>
                    <a:bodyPr/>
                    <a:lstStyle/>
                    <a:p>
                      <a:endParaRPr lang="en-US" sz="800"/>
                    </a:p>
                  </a:txBody>
                  <a:tcPr/>
                </a:tc>
              </a:tr>
              <a:tr h="144994">
                <a:tc>
                  <a:txBody>
                    <a:bodyPr/>
                    <a:lstStyle/>
                    <a:p>
                      <a:endParaRPr lang="en-US" sz="800"/>
                    </a:p>
                  </a:txBody>
                  <a:tcPr/>
                </a:tc>
                <a:tc>
                  <a:txBody>
                    <a:bodyPr/>
                    <a:lstStyle/>
                    <a:p>
                      <a:endParaRPr lang="en-US" sz="800" dirty="0"/>
                    </a:p>
                  </a:txBody>
                  <a:tcPr/>
                </a:tc>
                <a:tc>
                  <a:txBody>
                    <a:bodyPr/>
                    <a:lstStyle/>
                    <a:p>
                      <a:endParaRPr lang="en-US" sz="800"/>
                    </a:p>
                  </a:txBody>
                  <a:tcPr/>
                </a:tc>
              </a:tr>
              <a:tr h="144994">
                <a:tc>
                  <a:txBody>
                    <a:bodyPr/>
                    <a:lstStyle/>
                    <a:p>
                      <a:endParaRPr lang="en-US" sz="800"/>
                    </a:p>
                  </a:txBody>
                  <a:tcPr/>
                </a:tc>
                <a:tc>
                  <a:txBody>
                    <a:bodyPr/>
                    <a:lstStyle/>
                    <a:p>
                      <a:endParaRPr lang="en-US" sz="800" dirty="0"/>
                    </a:p>
                  </a:txBody>
                  <a:tcPr/>
                </a:tc>
                <a:tc>
                  <a:txBody>
                    <a:bodyPr/>
                    <a:lstStyle/>
                    <a:p>
                      <a:endParaRPr lang="en-US" sz="800" dirty="0"/>
                    </a:p>
                  </a:txBody>
                  <a:tcPr/>
                </a:tc>
              </a:tr>
            </a:tbl>
          </a:graphicData>
        </a:graphic>
      </p:graphicFrame>
      <p:sp>
        <p:nvSpPr>
          <p:cNvPr id="30" name="Predefined Process 29"/>
          <p:cNvSpPr/>
          <p:nvPr/>
        </p:nvSpPr>
        <p:spPr>
          <a:xfrm>
            <a:off x="3842053" y="2434627"/>
            <a:ext cx="1188723" cy="461923"/>
          </a:xfrm>
          <a:prstGeom prst="flowChartPredefinedProcess">
            <a:avLst/>
          </a:prstGeom>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smtClean="0"/>
              <a:t>Extractor</a:t>
            </a:r>
          </a:p>
        </p:txBody>
      </p:sp>
      <p:cxnSp>
        <p:nvCxnSpPr>
          <p:cNvPr id="31" name="Straight Arrow Connector 30"/>
          <p:cNvCxnSpPr/>
          <p:nvPr/>
        </p:nvCxnSpPr>
        <p:spPr>
          <a:xfrm>
            <a:off x="5135700" y="2665589"/>
            <a:ext cx="378056"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1698457" y="3873569"/>
            <a:ext cx="6149647" cy="369332"/>
          </a:xfrm>
          <a:prstGeom prst="rect">
            <a:avLst/>
          </a:prstGeom>
          <a:noFill/>
        </p:spPr>
        <p:txBody>
          <a:bodyPr wrap="square" rtlCol="0">
            <a:spAutoFit/>
          </a:bodyPr>
          <a:lstStyle/>
          <a:p>
            <a:pPr algn="ctr"/>
            <a:r>
              <a:rPr lang="en-US" dirty="0"/>
              <a:t>	</a:t>
            </a:r>
            <a:r>
              <a:rPr lang="en-US" b="1" dirty="0">
                <a:solidFill>
                  <a:srgbClr val="FF0000"/>
                </a:solidFill>
              </a:rPr>
              <a:t>Salient</a:t>
            </a:r>
            <a:r>
              <a:rPr lang="en-US" dirty="0"/>
              <a:t> information in a structured format.</a:t>
            </a:r>
          </a:p>
        </p:txBody>
      </p:sp>
      <p:sp>
        <p:nvSpPr>
          <p:cNvPr id="3" name="Rectangle 2"/>
          <p:cNvSpPr/>
          <p:nvPr/>
        </p:nvSpPr>
        <p:spPr>
          <a:xfrm>
            <a:off x="2550766" y="4427567"/>
            <a:ext cx="4445034" cy="923330"/>
          </a:xfrm>
          <a:prstGeom prst="rect">
            <a:avLst/>
          </a:prstGeom>
          <a:solidFill>
            <a:schemeClr val="bg2">
              <a:lumMod val="75000"/>
            </a:schemeClr>
          </a:solidFill>
        </p:spPr>
        <p:txBody>
          <a:bodyPr wrap="none">
            <a:spAutoFit/>
          </a:bodyPr>
          <a:lstStyle/>
          <a:p>
            <a:pPr algn="ctr"/>
            <a:r>
              <a:rPr lang="en-US" dirty="0" smtClean="0"/>
              <a:t>Need knowledge </a:t>
            </a:r>
            <a:r>
              <a:rPr lang="en-US" dirty="0"/>
              <a:t>about </a:t>
            </a:r>
            <a:r>
              <a:rPr lang="en-US" dirty="0" smtClean="0"/>
              <a:t>events!</a:t>
            </a:r>
          </a:p>
          <a:p>
            <a:pPr algn="ctr"/>
            <a:endParaRPr lang="en-US" dirty="0"/>
          </a:p>
          <a:p>
            <a:pPr algn="ctr"/>
            <a:r>
              <a:rPr lang="en-US" dirty="0" smtClean="0"/>
              <a:t>Manual authoring is not a scalable option.</a:t>
            </a:r>
            <a:endParaRPr lang="en-US" dirty="0"/>
          </a:p>
        </p:txBody>
      </p:sp>
      <p:sp>
        <p:nvSpPr>
          <p:cNvPr id="14" name="TextBox 13"/>
          <p:cNvSpPr txBox="1"/>
          <p:nvPr/>
        </p:nvSpPr>
        <p:spPr>
          <a:xfrm>
            <a:off x="489857" y="1105745"/>
            <a:ext cx="8050358" cy="400110"/>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b="1" dirty="0"/>
          </a:p>
        </p:txBody>
      </p:sp>
    </p:spTree>
    <p:extLst>
      <p:ext uri="{BB962C8B-B14F-4D97-AF65-F5344CB8AC3E}">
        <p14:creationId xmlns:p14="http://schemas.microsoft.com/office/powerpoint/2010/main" val="289352540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40</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sp>
        <p:nvSpPr>
          <p:cNvPr id="13" name="TextBox 12"/>
          <p:cNvSpPr txBox="1"/>
          <p:nvPr/>
        </p:nvSpPr>
        <p:spPr>
          <a:xfrm>
            <a:off x="400325" y="2393821"/>
            <a:ext cx="8164097" cy="341632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The disease </a:t>
            </a:r>
            <a:r>
              <a:rPr lang="en-US" b="1" dirty="0" smtClean="0"/>
              <a:t>broke out</a:t>
            </a:r>
            <a:r>
              <a:rPr lang="en-US" dirty="0" smtClean="0"/>
              <a:t> in Canton and </a:t>
            </a:r>
            <a:r>
              <a:rPr lang="en-US" b="1" dirty="0" smtClean="0"/>
              <a:t>spread</a:t>
            </a:r>
            <a:r>
              <a:rPr lang="en-US" dirty="0" smtClean="0"/>
              <a:t> very quickly to Sudbury.</a:t>
            </a:r>
          </a:p>
          <a:p>
            <a:endParaRPr lang="en-US" dirty="0"/>
          </a:p>
          <a:p>
            <a:r>
              <a:rPr lang="en-US" dirty="0" smtClean="0"/>
              <a:t>	(disease, broke out)</a:t>
            </a:r>
          </a:p>
          <a:p>
            <a:r>
              <a:rPr lang="en-US" dirty="0" smtClean="0"/>
              <a:t>	(disease, spread)</a:t>
            </a:r>
          </a:p>
          <a:p>
            <a:r>
              <a:rPr lang="en-US" dirty="0" smtClean="0"/>
              <a:t>	…</a:t>
            </a:r>
          </a:p>
          <a:p>
            <a:endParaRPr lang="en-US" dirty="0" smtClean="0"/>
          </a:p>
          <a:p>
            <a:r>
              <a:rPr lang="en-US" dirty="0"/>
              <a:t>The </a:t>
            </a:r>
            <a:r>
              <a:rPr lang="en-US" dirty="0" smtClean="0"/>
              <a:t>fire </a:t>
            </a:r>
            <a:r>
              <a:rPr lang="en-US" b="1" dirty="0" smtClean="0"/>
              <a:t>broke </a:t>
            </a:r>
            <a:r>
              <a:rPr lang="en-US" b="1" dirty="0"/>
              <a:t>out</a:t>
            </a:r>
            <a:r>
              <a:rPr lang="en-US" dirty="0"/>
              <a:t> in the </a:t>
            </a:r>
            <a:r>
              <a:rPr lang="en-US" dirty="0" smtClean="0"/>
              <a:t>bedroom and </a:t>
            </a:r>
            <a:r>
              <a:rPr lang="en-US" b="1" dirty="0"/>
              <a:t>spread</a:t>
            </a:r>
            <a:r>
              <a:rPr lang="en-US" dirty="0"/>
              <a:t> </a:t>
            </a:r>
            <a:r>
              <a:rPr lang="en-US" dirty="0" smtClean="0"/>
              <a:t>quickly to the roof.</a:t>
            </a:r>
          </a:p>
          <a:p>
            <a:endParaRPr lang="en-US" dirty="0" smtClean="0"/>
          </a:p>
          <a:p>
            <a:r>
              <a:rPr lang="en-US" dirty="0" smtClean="0"/>
              <a:t>	(fire, broke out)</a:t>
            </a:r>
          </a:p>
          <a:p>
            <a:r>
              <a:rPr lang="en-US" dirty="0" smtClean="0"/>
              <a:t>	(fire, spread)</a:t>
            </a:r>
            <a:endParaRPr lang="en-US" dirty="0"/>
          </a:p>
          <a:p>
            <a:r>
              <a:rPr lang="en-US" dirty="0" smtClean="0"/>
              <a:t>	…</a:t>
            </a:r>
          </a:p>
          <a:p>
            <a:endParaRPr lang="en-US" dirty="0" smtClean="0"/>
          </a:p>
        </p:txBody>
      </p:sp>
      <p:sp>
        <p:nvSpPr>
          <p:cNvPr id="15" name="TextBox 14"/>
          <p:cNvSpPr txBox="1"/>
          <p:nvPr/>
        </p:nvSpPr>
        <p:spPr>
          <a:xfrm>
            <a:off x="339071" y="1306724"/>
            <a:ext cx="8505911" cy="400110"/>
          </a:xfrm>
          <a:prstGeom prst="rect">
            <a:avLst/>
          </a:prstGeom>
          <a:noFill/>
        </p:spPr>
        <p:txBody>
          <a:bodyPr wrap="square" rtlCol="0">
            <a:spAutoFit/>
          </a:bodyPr>
          <a:lstStyle/>
          <a:p>
            <a:r>
              <a:rPr lang="en-US" sz="2000" dirty="0" smtClean="0"/>
              <a:t>Dependency pair representation ignores useful context.</a:t>
            </a:r>
            <a:endParaRPr lang="en-US" sz="2000" dirty="0"/>
          </a:p>
        </p:txBody>
      </p:sp>
    </p:spTree>
    <p:extLst>
      <p:ext uri="{BB962C8B-B14F-4D97-AF65-F5344CB8AC3E}">
        <p14:creationId xmlns:p14="http://schemas.microsoft.com/office/powerpoint/2010/main" val="1780520842"/>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41</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sp>
        <p:nvSpPr>
          <p:cNvPr id="13" name="TextBox 12"/>
          <p:cNvSpPr txBox="1"/>
          <p:nvPr/>
        </p:nvSpPr>
        <p:spPr>
          <a:xfrm>
            <a:off x="400325" y="2393821"/>
            <a:ext cx="8164097" cy="3970318"/>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The disease </a:t>
            </a:r>
            <a:r>
              <a:rPr lang="en-US" b="1" dirty="0" smtClean="0"/>
              <a:t>broke out</a:t>
            </a:r>
            <a:r>
              <a:rPr lang="en-US" dirty="0" smtClean="0"/>
              <a:t> in Canton and </a:t>
            </a:r>
            <a:r>
              <a:rPr lang="en-US" b="1" dirty="0" smtClean="0"/>
              <a:t>spread</a:t>
            </a:r>
            <a:r>
              <a:rPr lang="en-US" dirty="0" smtClean="0"/>
              <a:t> very quickly to Sudbury.</a:t>
            </a:r>
          </a:p>
          <a:p>
            <a:endParaRPr lang="en-US" dirty="0" smtClean="0"/>
          </a:p>
          <a:p>
            <a:r>
              <a:rPr lang="en-US" dirty="0" smtClean="0"/>
              <a:t>	(X, broke out)</a:t>
            </a:r>
          </a:p>
          <a:p>
            <a:r>
              <a:rPr lang="en-US" dirty="0" smtClean="0"/>
              <a:t>	(X, spread)</a:t>
            </a:r>
          </a:p>
          <a:p>
            <a:r>
              <a:rPr lang="en-US" dirty="0" smtClean="0"/>
              <a:t>	…</a:t>
            </a:r>
          </a:p>
          <a:p>
            <a:endParaRPr lang="en-US" dirty="0" smtClean="0"/>
          </a:p>
          <a:p>
            <a:r>
              <a:rPr lang="en-US" dirty="0"/>
              <a:t>The </a:t>
            </a:r>
            <a:r>
              <a:rPr lang="en-US" dirty="0" smtClean="0"/>
              <a:t>fire </a:t>
            </a:r>
            <a:r>
              <a:rPr lang="en-US" b="1" dirty="0" smtClean="0"/>
              <a:t>broke </a:t>
            </a:r>
            <a:r>
              <a:rPr lang="en-US" b="1" dirty="0"/>
              <a:t>out</a:t>
            </a:r>
            <a:r>
              <a:rPr lang="en-US" dirty="0"/>
              <a:t> in the </a:t>
            </a:r>
            <a:r>
              <a:rPr lang="en-US" dirty="0" smtClean="0"/>
              <a:t>bedroom and </a:t>
            </a:r>
            <a:r>
              <a:rPr lang="en-US" b="1" dirty="0"/>
              <a:t>spread</a:t>
            </a:r>
            <a:r>
              <a:rPr lang="en-US" dirty="0"/>
              <a:t> </a:t>
            </a:r>
            <a:r>
              <a:rPr lang="en-US" dirty="0" smtClean="0"/>
              <a:t>quickly to the roof.</a:t>
            </a:r>
          </a:p>
          <a:p>
            <a:endParaRPr lang="en-US" dirty="0" smtClean="0"/>
          </a:p>
          <a:p>
            <a:r>
              <a:rPr lang="en-US" dirty="0" smtClean="0"/>
              <a:t>	(X, broke out)</a:t>
            </a:r>
          </a:p>
          <a:p>
            <a:r>
              <a:rPr lang="en-US" dirty="0" smtClean="0"/>
              <a:t>	(X, spread)</a:t>
            </a:r>
          </a:p>
          <a:p>
            <a:r>
              <a:rPr lang="en-US" dirty="0" smtClean="0"/>
              <a:t>	…</a:t>
            </a:r>
          </a:p>
          <a:p>
            <a:endParaRPr lang="en-US" dirty="0" smtClean="0"/>
          </a:p>
          <a:p>
            <a:r>
              <a:rPr lang="en-US" dirty="0"/>
              <a:t>	</a:t>
            </a:r>
            <a:r>
              <a:rPr lang="en-US" dirty="0" smtClean="0"/>
              <a:t>Actor X	: {	fire, infection, …,	} </a:t>
            </a:r>
          </a:p>
          <a:p>
            <a:r>
              <a:rPr lang="en-US" dirty="0"/>
              <a:t>	</a:t>
            </a:r>
            <a:r>
              <a:rPr lang="en-US" dirty="0" smtClean="0"/>
              <a:t>Roles	: {	subj(broke out), subj(spread), …,	} </a:t>
            </a:r>
          </a:p>
        </p:txBody>
      </p:sp>
      <p:sp>
        <p:nvSpPr>
          <p:cNvPr id="15" name="TextBox 14"/>
          <p:cNvSpPr txBox="1"/>
          <p:nvPr/>
        </p:nvSpPr>
        <p:spPr>
          <a:xfrm>
            <a:off x="339071" y="1306724"/>
            <a:ext cx="8505911" cy="400110"/>
          </a:xfrm>
          <a:prstGeom prst="rect">
            <a:avLst/>
          </a:prstGeom>
          <a:noFill/>
        </p:spPr>
        <p:txBody>
          <a:bodyPr wrap="square" rtlCol="0">
            <a:spAutoFit/>
          </a:bodyPr>
          <a:lstStyle/>
          <a:p>
            <a:r>
              <a:rPr lang="en-US" sz="2000" dirty="0" smtClean="0"/>
              <a:t>Dependency pair ignores useful context.</a:t>
            </a:r>
            <a:endParaRPr lang="en-US" sz="2000" dirty="0"/>
          </a:p>
        </p:txBody>
      </p:sp>
    </p:spTree>
    <p:extLst>
      <p:ext uri="{BB962C8B-B14F-4D97-AF65-F5344CB8AC3E}">
        <p14:creationId xmlns:p14="http://schemas.microsoft.com/office/powerpoint/2010/main" val="2687883606"/>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42</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Using Open IE Triples</a:t>
            </a:r>
            <a:endParaRPr lang="en-US" dirty="0"/>
          </a:p>
        </p:txBody>
      </p:sp>
      <p:sp>
        <p:nvSpPr>
          <p:cNvPr id="13" name="TextBox 12"/>
          <p:cNvSpPr txBox="1"/>
          <p:nvPr/>
        </p:nvSpPr>
        <p:spPr>
          <a:xfrm>
            <a:off x="400325" y="3222046"/>
            <a:ext cx="8164097" cy="341632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The disease broke out in Canton and spread very quickly to Sudbury.</a:t>
            </a:r>
          </a:p>
          <a:p>
            <a:endParaRPr lang="en-US" dirty="0"/>
          </a:p>
          <a:p>
            <a:r>
              <a:rPr lang="en-US" dirty="0" smtClean="0"/>
              <a:t>	(X, broke out in, </a:t>
            </a:r>
            <a:r>
              <a:rPr lang="en-US" b="1" dirty="0" smtClean="0"/>
              <a:t>[location]</a:t>
            </a:r>
            <a:r>
              <a:rPr lang="en-US" dirty="0" smtClean="0"/>
              <a:t>)</a:t>
            </a:r>
          </a:p>
          <a:p>
            <a:r>
              <a:rPr lang="en-US" dirty="0" smtClean="0"/>
              <a:t>	(X, spread to, </a:t>
            </a:r>
            <a:r>
              <a:rPr lang="en-US" b="1" dirty="0" smtClean="0"/>
              <a:t>[location]</a:t>
            </a:r>
            <a:r>
              <a:rPr lang="en-US" dirty="0" smtClean="0"/>
              <a:t>)</a:t>
            </a:r>
          </a:p>
          <a:p>
            <a:r>
              <a:rPr lang="en-US" dirty="0" smtClean="0"/>
              <a:t>	…</a:t>
            </a:r>
          </a:p>
          <a:p>
            <a:endParaRPr lang="en-US" dirty="0" smtClean="0"/>
          </a:p>
          <a:p>
            <a:r>
              <a:rPr lang="en-US" dirty="0"/>
              <a:t>The </a:t>
            </a:r>
            <a:r>
              <a:rPr lang="en-US" dirty="0" smtClean="0"/>
              <a:t>fire broke </a:t>
            </a:r>
            <a:r>
              <a:rPr lang="en-US" dirty="0"/>
              <a:t>out in the </a:t>
            </a:r>
            <a:r>
              <a:rPr lang="en-US" dirty="0" smtClean="0"/>
              <a:t>bedroom and </a:t>
            </a:r>
            <a:r>
              <a:rPr lang="en-US" dirty="0"/>
              <a:t>spread </a:t>
            </a:r>
            <a:r>
              <a:rPr lang="en-US" dirty="0" smtClean="0"/>
              <a:t>quickly to the roof.</a:t>
            </a:r>
          </a:p>
          <a:p>
            <a:endParaRPr lang="en-US" dirty="0" smtClean="0"/>
          </a:p>
          <a:p>
            <a:r>
              <a:rPr lang="en-US" dirty="0" smtClean="0"/>
              <a:t>	(</a:t>
            </a:r>
            <a:r>
              <a:rPr lang="en-US" dirty="0"/>
              <a:t>X</a:t>
            </a:r>
            <a:r>
              <a:rPr lang="en-US" dirty="0" smtClean="0"/>
              <a:t>, broke out in, </a:t>
            </a:r>
            <a:r>
              <a:rPr lang="en-US" b="1" dirty="0" smtClean="0"/>
              <a:t>[structure]</a:t>
            </a:r>
            <a:r>
              <a:rPr lang="en-US" dirty="0" smtClean="0"/>
              <a:t>)</a:t>
            </a:r>
          </a:p>
          <a:p>
            <a:r>
              <a:rPr lang="en-US" dirty="0" smtClean="0"/>
              <a:t>	(X, spread to, </a:t>
            </a:r>
            <a:r>
              <a:rPr lang="en-US" b="1" dirty="0" smtClean="0"/>
              <a:t>[structure])</a:t>
            </a:r>
            <a:endParaRPr lang="en-US" b="1" dirty="0"/>
          </a:p>
          <a:p>
            <a:r>
              <a:rPr lang="en-US" dirty="0" smtClean="0"/>
              <a:t>	…</a:t>
            </a:r>
          </a:p>
          <a:p>
            <a:endParaRPr lang="en-US" dirty="0" smtClean="0"/>
          </a:p>
        </p:txBody>
      </p:sp>
      <p:sp>
        <p:nvSpPr>
          <p:cNvPr id="8" name="TextBox 7"/>
          <p:cNvSpPr txBox="1"/>
          <p:nvPr/>
        </p:nvSpPr>
        <p:spPr>
          <a:xfrm>
            <a:off x="400325" y="1304324"/>
            <a:ext cx="8505911" cy="1015663"/>
          </a:xfrm>
          <a:prstGeom prst="rect">
            <a:avLst/>
          </a:prstGeom>
          <a:noFill/>
        </p:spPr>
        <p:txBody>
          <a:bodyPr wrap="square" rtlCol="0">
            <a:spAutoFit/>
          </a:bodyPr>
          <a:lstStyle/>
          <a:p>
            <a:pPr marL="342900" indent="-342900">
              <a:buFont typeface="Arial"/>
              <a:buChar char="•"/>
            </a:pPr>
            <a:r>
              <a:rPr lang="en-US" sz="2000" dirty="0" smtClean="0"/>
              <a:t>Retains </a:t>
            </a:r>
            <a:r>
              <a:rPr lang="en-US" sz="2000" dirty="0"/>
              <a:t>more context to reduce ambiguity in relations</a:t>
            </a:r>
            <a:r>
              <a:rPr lang="en-US" sz="2000" dirty="0" smtClean="0"/>
              <a:t>.</a:t>
            </a:r>
          </a:p>
          <a:p>
            <a:pPr marL="342900" indent="-342900">
              <a:buFont typeface="Arial"/>
              <a:buChar char="•"/>
            </a:pPr>
            <a:r>
              <a:rPr lang="en-US" sz="2000" dirty="0" smtClean="0"/>
              <a:t>Type compatibility rules improve actor coherence.</a:t>
            </a:r>
          </a:p>
          <a:p>
            <a:r>
              <a:rPr lang="en-US" sz="2000" dirty="0" smtClean="0"/>
              <a:t>	</a:t>
            </a:r>
          </a:p>
        </p:txBody>
      </p:sp>
    </p:spTree>
    <p:extLst>
      <p:ext uri="{BB962C8B-B14F-4D97-AF65-F5344CB8AC3E}">
        <p14:creationId xmlns:p14="http://schemas.microsoft.com/office/powerpoint/2010/main" val="797999822"/>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375"/>
            <a:ext cx="8229600" cy="990600"/>
          </a:xfrm>
        </p:spPr>
        <p:txBody>
          <a:bodyPr/>
          <a:lstStyle/>
          <a:p>
            <a:r>
              <a:rPr lang="en-US" dirty="0" smtClean="0"/>
              <a:t>Mixing Distinct Actors: Narrative Schemas</a:t>
            </a:r>
            <a:endParaRPr lang="en-US" dirty="0"/>
          </a:p>
        </p:txBody>
      </p:sp>
      <p:sp>
        <p:nvSpPr>
          <p:cNvPr id="7" name="Slide Number Placeholder 6"/>
          <p:cNvSpPr>
            <a:spLocks noGrp="1"/>
          </p:cNvSpPr>
          <p:nvPr>
            <p:ph type="sldNum" sz="quarter" idx="12"/>
          </p:nvPr>
        </p:nvSpPr>
        <p:spPr/>
        <p:txBody>
          <a:bodyPr/>
          <a:lstStyle/>
          <a:p>
            <a:fld id="{37728A7F-3C0F-F649-A167-0CE17244EC1B}" type="slidenum">
              <a:rPr lang="en-US" smtClean="0"/>
              <a:t>43</a:t>
            </a:fld>
            <a:endParaRPr lang="en-US"/>
          </a:p>
        </p:txBody>
      </p:sp>
      <p:grpSp>
        <p:nvGrpSpPr>
          <p:cNvPr id="54" name="Group 53"/>
          <p:cNvGrpSpPr/>
          <p:nvPr/>
        </p:nvGrpSpPr>
        <p:grpSpPr>
          <a:xfrm>
            <a:off x="2218451" y="1472839"/>
            <a:ext cx="4356967" cy="3419256"/>
            <a:chOff x="112540" y="1472839"/>
            <a:chExt cx="4356967" cy="3419256"/>
          </a:xfrm>
        </p:grpSpPr>
        <p:grpSp>
          <p:nvGrpSpPr>
            <p:cNvPr id="29" name="Group 28"/>
            <p:cNvGrpSpPr/>
            <p:nvPr/>
          </p:nvGrpSpPr>
          <p:grpSpPr>
            <a:xfrm>
              <a:off x="1305240" y="1472839"/>
              <a:ext cx="2002320" cy="3419256"/>
              <a:chOff x="989057" y="1472839"/>
              <a:chExt cx="2002320" cy="3419256"/>
            </a:xfrm>
          </p:grpSpPr>
          <p:sp>
            <p:nvSpPr>
              <p:cNvPr id="14" name="TextBox 13"/>
              <p:cNvSpPr txBox="1"/>
              <p:nvPr/>
            </p:nvSpPr>
            <p:spPr>
              <a:xfrm>
                <a:off x="1318349" y="1475775"/>
                <a:ext cx="1318344" cy="3416320"/>
              </a:xfrm>
              <a:prstGeom prst="rect">
                <a:avLst/>
              </a:prstGeom>
              <a:noFill/>
            </p:spPr>
            <p:txBody>
              <a:bodyPr wrap="square" rtlCol="0">
                <a:spAutoFit/>
              </a:bodyPr>
              <a:lstStyle/>
              <a:p>
                <a:pPr algn="ctr"/>
                <a:r>
                  <a:rPr lang="en-US" dirty="0" smtClean="0"/>
                  <a:t>oppose</a:t>
                </a:r>
              </a:p>
              <a:p>
                <a:pPr algn="ctr"/>
                <a:endParaRPr lang="en-US" dirty="0" smtClean="0"/>
              </a:p>
              <a:p>
                <a:pPr algn="ctr"/>
                <a:r>
                  <a:rPr lang="en-US" dirty="0" smtClean="0"/>
                  <a:t>sign </a:t>
                </a:r>
              </a:p>
              <a:p>
                <a:pPr algn="ctr"/>
                <a:endParaRPr lang="en-US" dirty="0"/>
              </a:p>
              <a:p>
                <a:pPr algn="ctr"/>
                <a:r>
                  <a:rPr lang="en-US" dirty="0" smtClean="0"/>
                  <a:t>approve</a:t>
                </a:r>
              </a:p>
              <a:p>
                <a:pPr algn="ctr"/>
                <a:endParaRPr lang="en-US" dirty="0"/>
              </a:p>
              <a:p>
                <a:pPr algn="ctr"/>
                <a:r>
                  <a:rPr lang="en-US" dirty="0" smtClean="0"/>
                  <a:t>veto</a:t>
                </a:r>
              </a:p>
              <a:p>
                <a:pPr algn="ctr"/>
                <a:endParaRPr lang="en-US" dirty="0"/>
              </a:p>
              <a:p>
                <a:pPr algn="ctr"/>
                <a:r>
                  <a:rPr lang="en-US" dirty="0" smtClean="0"/>
                  <a:t>support</a:t>
                </a:r>
              </a:p>
              <a:p>
                <a:pPr algn="ctr"/>
                <a:endParaRPr lang="en-US" dirty="0" smtClean="0"/>
              </a:p>
              <a:p>
                <a:pPr algn="ctr"/>
                <a:r>
                  <a:rPr lang="en-US" dirty="0" smtClean="0"/>
                  <a:t>pass</a:t>
                </a:r>
              </a:p>
              <a:p>
                <a:pPr algn="ctr"/>
                <a:endParaRPr lang="en-US" dirty="0"/>
              </a:p>
            </p:txBody>
          </p:sp>
          <p:sp>
            <p:nvSpPr>
              <p:cNvPr id="17" name="Rectangle 16"/>
              <p:cNvSpPr/>
              <p:nvPr/>
            </p:nvSpPr>
            <p:spPr>
              <a:xfrm>
                <a:off x="989057" y="1472839"/>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18" name="Rectangle 17"/>
              <p:cNvSpPr/>
              <p:nvPr/>
            </p:nvSpPr>
            <p:spPr>
              <a:xfrm>
                <a:off x="2543192" y="1480374"/>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19" name="Rectangle 18"/>
              <p:cNvSpPr/>
              <p:nvPr/>
            </p:nvSpPr>
            <p:spPr>
              <a:xfrm>
                <a:off x="1005134" y="2031702"/>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0" name="Rectangle 19"/>
              <p:cNvSpPr/>
              <p:nvPr/>
            </p:nvSpPr>
            <p:spPr>
              <a:xfrm>
                <a:off x="2543192" y="2039237"/>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1" name="Rectangle 20"/>
              <p:cNvSpPr/>
              <p:nvPr/>
            </p:nvSpPr>
            <p:spPr>
              <a:xfrm>
                <a:off x="990044" y="2589972"/>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2" name="Rectangle 21"/>
              <p:cNvSpPr/>
              <p:nvPr/>
            </p:nvSpPr>
            <p:spPr>
              <a:xfrm>
                <a:off x="2528102" y="2597507"/>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3" name="Rectangle 22"/>
              <p:cNvSpPr/>
              <p:nvPr/>
            </p:nvSpPr>
            <p:spPr>
              <a:xfrm>
                <a:off x="990044" y="3148835"/>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4" name="Rectangle 23"/>
              <p:cNvSpPr/>
              <p:nvPr/>
            </p:nvSpPr>
            <p:spPr>
              <a:xfrm>
                <a:off x="2528102" y="3156370"/>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5" name="Rectangle 24"/>
              <p:cNvSpPr/>
              <p:nvPr/>
            </p:nvSpPr>
            <p:spPr>
              <a:xfrm>
                <a:off x="990044" y="3695850"/>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6" name="Rectangle 25"/>
              <p:cNvSpPr/>
              <p:nvPr/>
            </p:nvSpPr>
            <p:spPr>
              <a:xfrm>
                <a:off x="2528102" y="3703385"/>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7" name="Rectangle 26"/>
              <p:cNvSpPr/>
              <p:nvPr/>
            </p:nvSpPr>
            <p:spPr>
              <a:xfrm>
                <a:off x="990044" y="4254713"/>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8" name="Rectangle 27"/>
              <p:cNvSpPr/>
              <p:nvPr/>
            </p:nvSpPr>
            <p:spPr>
              <a:xfrm>
                <a:off x="2528102" y="4262248"/>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grpSp>
        <p:sp>
          <p:nvSpPr>
            <p:cNvPr id="31" name="TextBox 30"/>
            <p:cNvSpPr txBox="1"/>
            <p:nvPr/>
          </p:nvSpPr>
          <p:spPr>
            <a:xfrm>
              <a:off x="112540" y="2699704"/>
              <a:ext cx="1128348" cy="830997"/>
            </a:xfrm>
            <a:prstGeom prst="rect">
              <a:avLst/>
            </a:prstGeom>
            <a:noFill/>
          </p:spPr>
          <p:txBody>
            <a:bodyPr wrap="square" rtlCol="0">
              <a:spAutoFit/>
            </a:bodyPr>
            <a:lstStyle/>
            <a:p>
              <a:pPr algn="r"/>
              <a:r>
                <a:rPr lang="en-US" sz="1600" dirty="0" smtClean="0"/>
                <a:t>bill</a:t>
              </a:r>
            </a:p>
            <a:p>
              <a:pPr algn="r"/>
              <a:r>
                <a:rPr lang="en-US" sz="1600" dirty="0" smtClean="0"/>
                <a:t>president</a:t>
              </a:r>
            </a:p>
            <a:p>
              <a:pPr algn="r"/>
              <a:r>
                <a:rPr lang="en-US" sz="1600" dirty="0" smtClean="0"/>
                <a:t>house</a:t>
              </a:r>
              <a:endParaRPr lang="en-US" sz="1600" dirty="0"/>
            </a:p>
          </p:txBody>
        </p:sp>
        <p:sp>
          <p:nvSpPr>
            <p:cNvPr id="32" name="TextBox 31"/>
            <p:cNvSpPr txBox="1"/>
            <p:nvPr/>
          </p:nvSpPr>
          <p:spPr>
            <a:xfrm>
              <a:off x="3358725" y="2699704"/>
              <a:ext cx="1110782" cy="830997"/>
            </a:xfrm>
            <a:prstGeom prst="rect">
              <a:avLst/>
            </a:prstGeom>
            <a:noFill/>
          </p:spPr>
          <p:txBody>
            <a:bodyPr wrap="square" rtlCol="0">
              <a:spAutoFit/>
            </a:bodyPr>
            <a:lstStyle/>
            <a:p>
              <a:r>
                <a:rPr lang="en-US" sz="1600" dirty="0" smtClean="0"/>
                <a:t>bill</a:t>
              </a:r>
            </a:p>
            <a:p>
              <a:r>
                <a:rPr lang="en-US" sz="1600" dirty="0" smtClean="0"/>
                <a:t>measure</a:t>
              </a:r>
            </a:p>
            <a:p>
              <a:r>
                <a:rPr lang="en-US" sz="1600" dirty="0" smtClean="0"/>
                <a:t>legislation</a:t>
              </a:r>
              <a:endParaRPr lang="en-US" sz="1600" dirty="0"/>
            </a:p>
          </p:txBody>
        </p:sp>
      </p:grpSp>
      <p:sp>
        <p:nvSpPr>
          <p:cNvPr id="55" name="Rectangle 54"/>
          <p:cNvSpPr/>
          <p:nvPr/>
        </p:nvSpPr>
        <p:spPr>
          <a:xfrm>
            <a:off x="3403718" y="5098752"/>
            <a:ext cx="5160704" cy="1134654"/>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t"/>
          <a:lstStyle/>
          <a:p>
            <a:r>
              <a:rPr lang="en-US" b="1" dirty="0" smtClean="0"/>
              <a:t>Conflates actors</a:t>
            </a:r>
            <a:r>
              <a:rPr lang="en-US" dirty="0" smtClean="0"/>
              <a:t>: </a:t>
            </a:r>
          </a:p>
          <a:p>
            <a:r>
              <a:rPr lang="en-US" dirty="0" smtClean="0"/>
              <a:t>bill, president, and house.</a:t>
            </a:r>
          </a:p>
          <a:p>
            <a:endParaRPr lang="en-US" dirty="0" smtClean="0"/>
          </a:p>
          <a:p>
            <a:endParaRPr lang="en-US" dirty="0"/>
          </a:p>
        </p:txBody>
      </p:sp>
    </p:spTree>
    <p:extLst>
      <p:ext uri="{BB962C8B-B14F-4D97-AF65-F5344CB8AC3E}">
        <p14:creationId xmlns:p14="http://schemas.microsoft.com/office/powerpoint/2010/main" val="3344894931"/>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375"/>
            <a:ext cx="8229600" cy="990600"/>
          </a:xfrm>
        </p:spPr>
        <p:txBody>
          <a:bodyPr/>
          <a:lstStyle/>
          <a:p>
            <a:r>
              <a:rPr lang="en-US" dirty="0" smtClean="0"/>
              <a:t>Mixing Distinct Actors: Rel-grams</a:t>
            </a:r>
            <a:endParaRPr lang="en-US" dirty="0"/>
          </a:p>
        </p:txBody>
      </p:sp>
      <p:sp>
        <p:nvSpPr>
          <p:cNvPr id="5" name="Rectangle 4"/>
          <p:cNvSpPr/>
          <p:nvPr/>
        </p:nvSpPr>
        <p:spPr>
          <a:xfrm>
            <a:off x="2556290" y="5098752"/>
            <a:ext cx="4840064" cy="1437380"/>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dirty="0" smtClean="0"/>
              <a:t>Open IE provides nice benefits over SVO:</a:t>
            </a:r>
          </a:p>
          <a:p>
            <a:r>
              <a:rPr lang="en-US" dirty="0" smtClean="0"/>
              <a:t>	</a:t>
            </a:r>
            <a:r>
              <a:rPr lang="en-US" dirty="0"/>
              <a:t>-  Able to distinguish distinct </a:t>
            </a:r>
            <a:r>
              <a:rPr lang="en-US" dirty="0" smtClean="0"/>
              <a:t>actors.</a:t>
            </a:r>
          </a:p>
          <a:p>
            <a:r>
              <a:rPr lang="en-US" dirty="0" smtClean="0"/>
              <a:t>	- Noun mediated relations captured.</a:t>
            </a:r>
          </a:p>
        </p:txBody>
      </p:sp>
      <p:sp>
        <p:nvSpPr>
          <p:cNvPr id="7" name="Slide Number Placeholder 6"/>
          <p:cNvSpPr>
            <a:spLocks noGrp="1"/>
          </p:cNvSpPr>
          <p:nvPr>
            <p:ph type="sldNum" sz="quarter" idx="12"/>
          </p:nvPr>
        </p:nvSpPr>
        <p:spPr/>
        <p:txBody>
          <a:bodyPr/>
          <a:lstStyle/>
          <a:p>
            <a:fld id="{37728A7F-3C0F-F649-A167-0CE17244EC1B}" type="slidenum">
              <a:rPr lang="en-US" smtClean="0"/>
              <a:t>44</a:t>
            </a:fld>
            <a:endParaRPr lang="en-US"/>
          </a:p>
        </p:txBody>
      </p:sp>
      <p:grpSp>
        <p:nvGrpSpPr>
          <p:cNvPr id="56" name="Group 55"/>
          <p:cNvGrpSpPr/>
          <p:nvPr/>
        </p:nvGrpSpPr>
        <p:grpSpPr>
          <a:xfrm>
            <a:off x="2234742" y="1489946"/>
            <a:ext cx="4840064" cy="3544506"/>
            <a:chOff x="4549892" y="1352188"/>
            <a:chExt cx="4840064" cy="3544506"/>
          </a:xfrm>
        </p:grpSpPr>
        <p:sp>
          <p:nvSpPr>
            <p:cNvPr id="15" name="TextBox 14"/>
            <p:cNvSpPr txBox="1"/>
            <p:nvPr/>
          </p:nvSpPr>
          <p:spPr>
            <a:xfrm>
              <a:off x="6181410" y="1480374"/>
              <a:ext cx="1438589" cy="3416320"/>
            </a:xfrm>
            <a:prstGeom prst="rect">
              <a:avLst/>
            </a:prstGeom>
            <a:noFill/>
          </p:spPr>
          <p:txBody>
            <a:bodyPr wrap="square" rtlCol="0">
              <a:spAutoFit/>
            </a:bodyPr>
            <a:lstStyle/>
            <a:p>
              <a:pPr algn="ctr"/>
              <a:r>
                <a:rPr lang="en-US" dirty="0" smtClean="0"/>
                <a:t>veto</a:t>
              </a:r>
            </a:p>
            <a:p>
              <a:pPr algn="ctr"/>
              <a:endParaRPr lang="en-US" dirty="0" smtClean="0"/>
            </a:p>
            <a:p>
              <a:pPr algn="ctr"/>
              <a:r>
                <a:rPr lang="en-US" dirty="0" smtClean="0"/>
                <a:t>sign by </a:t>
              </a:r>
            </a:p>
            <a:p>
              <a:pPr algn="ctr"/>
              <a:endParaRPr lang="en-US" dirty="0"/>
            </a:p>
            <a:p>
              <a:pPr algn="ctr"/>
              <a:r>
                <a:rPr lang="en-US" dirty="0" smtClean="0"/>
                <a:t>pass by</a:t>
              </a:r>
            </a:p>
            <a:p>
              <a:pPr algn="ctr"/>
              <a:endParaRPr lang="en-US" dirty="0"/>
            </a:p>
            <a:p>
              <a:pPr algn="ctr"/>
              <a:r>
                <a:rPr lang="en-US" dirty="0" smtClean="0"/>
                <a:t>sign into</a:t>
              </a:r>
            </a:p>
            <a:p>
              <a:pPr algn="ctr"/>
              <a:endParaRPr lang="en-US" dirty="0"/>
            </a:p>
            <a:p>
              <a:pPr algn="ctr"/>
              <a:r>
                <a:rPr lang="en-US" dirty="0" smtClean="0"/>
                <a:t>to sign</a:t>
              </a:r>
            </a:p>
            <a:p>
              <a:pPr algn="ctr"/>
              <a:endParaRPr lang="en-US" dirty="0" smtClean="0"/>
            </a:p>
            <a:p>
              <a:pPr algn="ctr"/>
              <a:r>
                <a:rPr lang="en-US" dirty="0" smtClean="0"/>
                <a:t>governor of</a:t>
              </a:r>
            </a:p>
            <a:p>
              <a:pPr algn="ctr"/>
              <a:endParaRPr lang="en-US" dirty="0"/>
            </a:p>
          </p:txBody>
        </p:sp>
        <p:sp>
          <p:nvSpPr>
            <p:cNvPr id="35" name="Rectangle 34"/>
            <p:cNvSpPr/>
            <p:nvPr/>
          </p:nvSpPr>
          <p:spPr>
            <a:xfrm>
              <a:off x="5734220" y="1439207"/>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36" name="Rectangle 35"/>
            <p:cNvSpPr/>
            <p:nvPr/>
          </p:nvSpPr>
          <p:spPr>
            <a:xfrm>
              <a:off x="7625972" y="1446742"/>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37" name="Rectangle 36"/>
            <p:cNvSpPr/>
            <p:nvPr/>
          </p:nvSpPr>
          <p:spPr>
            <a:xfrm>
              <a:off x="5750297" y="1998070"/>
              <a:ext cx="428686" cy="46222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p>
          </p:txBody>
        </p:sp>
        <p:sp>
          <p:nvSpPr>
            <p:cNvPr id="40" name="Rectangle 39"/>
            <p:cNvSpPr/>
            <p:nvPr/>
          </p:nvSpPr>
          <p:spPr>
            <a:xfrm>
              <a:off x="7610882" y="2563875"/>
              <a:ext cx="448185" cy="457199"/>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dirty="0" smtClean="0"/>
                <a:t>A3</a:t>
              </a:r>
              <a:endParaRPr lang="en-US" sz="1200" dirty="0"/>
            </a:p>
          </p:txBody>
        </p:sp>
        <p:sp>
          <p:nvSpPr>
            <p:cNvPr id="41" name="Rectangle 40"/>
            <p:cNvSpPr/>
            <p:nvPr/>
          </p:nvSpPr>
          <p:spPr>
            <a:xfrm>
              <a:off x="5735207" y="3115203"/>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2" name="Rectangle 41"/>
            <p:cNvSpPr/>
            <p:nvPr/>
          </p:nvSpPr>
          <p:spPr>
            <a:xfrm>
              <a:off x="7610882" y="3122738"/>
              <a:ext cx="448185" cy="457199"/>
            </a:xfrm>
            <a:prstGeom prst="rect">
              <a:avLst/>
            </a:prstGeom>
            <a:solidFill>
              <a:schemeClr val="tx1">
                <a:lumMod val="25000"/>
                <a:lumOff val="7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A4</a:t>
              </a:r>
              <a:endParaRPr lang="en-US" sz="1200" dirty="0"/>
            </a:p>
          </p:txBody>
        </p:sp>
        <p:sp>
          <p:nvSpPr>
            <p:cNvPr id="43" name="Rectangle 42"/>
            <p:cNvSpPr/>
            <p:nvPr/>
          </p:nvSpPr>
          <p:spPr>
            <a:xfrm>
              <a:off x="5735207" y="3662218"/>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4" name="Rectangle 43"/>
            <p:cNvSpPr/>
            <p:nvPr/>
          </p:nvSpPr>
          <p:spPr>
            <a:xfrm>
              <a:off x="7610882" y="3669753"/>
              <a:ext cx="448185" cy="457199"/>
            </a:xfrm>
            <a:prstGeom prst="rect">
              <a:avLst/>
            </a:prstGeom>
            <a:solidFill>
              <a:schemeClr val="accent6">
                <a:lumMod val="40000"/>
                <a:lumOff val="60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A5</a:t>
              </a:r>
              <a:endParaRPr lang="en-US" sz="1200" dirty="0"/>
            </a:p>
          </p:txBody>
        </p:sp>
        <p:sp>
          <p:nvSpPr>
            <p:cNvPr id="45" name="Rectangle 44"/>
            <p:cNvSpPr/>
            <p:nvPr/>
          </p:nvSpPr>
          <p:spPr>
            <a:xfrm>
              <a:off x="5735207" y="4221081"/>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6" name="Rectangle 45"/>
            <p:cNvSpPr/>
            <p:nvPr/>
          </p:nvSpPr>
          <p:spPr>
            <a:xfrm>
              <a:off x="7610882" y="4228616"/>
              <a:ext cx="448185" cy="457199"/>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A6</a:t>
              </a:r>
              <a:endParaRPr lang="en-US" sz="1200" dirty="0"/>
            </a:p>
          </p:txBody>
        </p:sp>
        <p:sp>
          <p:nvSpPr>
            <p:cNvPr id="47" name="TextBox 46"/>
            <p:cNvSpPr txBox="1"/>
            <p:nvPr/>
          </p:nvSpPr>
          <p:spPr>
            <a:xfrm>
              <a:off x="4549892" y="1382442"/>
              <a:ext cx="1110782" cy="830997"/>
            </a:xfrm>
            <a:prstGeom prst="rect">
              <a:avLst/>
            </a:prstGeom>
            <a:noFill/>
          </p:spPr>
          <p:txBody>
            <a:bodyPr wrap="square" rtlCol="0">
              <a:spAutoFit/>
            </a:bodyPr>
            <a:lstStyle/>
            <a:p>
              <a:pPr algn="r"/>
              <a:r>
                <a:rPr lang="en-US" sz="1600" dirty="0" smtClean="0"/>
                <a:t>Carey</a:t>
              </a:r>
            </a:p>
            <a:p>
              <a:pPr algn="r"/>
              <a:r>
                <a:rPr lang="en-US" sz="1600" dirty="0" smtClean="0"/>
                <a:t>Anthony</a:t>
              </a:r>
            </a:p>
            <a:p>
              <a:pPr algn="r"/>
              <a:r>
                <a:rPr lang="en-US" sz="1600" dirty="0" smtClean="0"/>
                <a:t>Volpe</a:t>
              </a:r>
              <a:endParaRPr lang="en-US" sz="1600" dirty="0"/>
            </a:p>
          </p:txBody>
        </p:sp>
        <p:sp>
          <p:nvSpPr>
            <p:cNvPr id="48" name="Rectangle 47"/>
            <p:cNvSpPr/>
            <p:nvPr/>
          </p:nvSpPr>
          <p:spPr>
            <a:xfrm>
              <a:off x="7620000" y="1998070"/>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9" name="Rectangle 48"/>
            <p:cNvSpPr/>
            <p:nvPr/>
          </p:nvSpPr>
          <p:spPr>
            <a:xfrm>
              <a:off x="5734220" y="2547800"/>
              <a:ext cx="428686" cy="46222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p>
          </p:txBody>
        </p:sp>
        <p:sp>
          <p:nvSpPr>
            <p:cNvPr id="50" name="TextBox 49"/>
            <p:cNvSpPr txBox="1"/>
            <p:nvPr/>
          </p:nvSpPr>
          <p:spPr>
            <a:xfrm>
              <a:off x="8074157" y="2331693"/>
              <a:ext cx="1308092" cy="830997"/>
            </a:xfrm>
            <a:prstGeom prst="rect">
              <a:avLst/>
            </a:prstGeom>
            <a:noFill/>
          </p:spPr>
          <p:txBody>
            <a:bodyPr wrap="square" rtlCol="0">
              <a:spAutoFit/>
            </a:bodyPr>
            <a:lstStyle/>
            <a:p>
              <a:pPr algn="just"/>
              <a:r>
                <a:rPr lang="en-US" sz="1600" dirty="0" smtClean="0"/>
                <a:t>Sate senate</a:t>
              </a:r>
            </a:p>
            <a:p>
              <a:pPr algn="just"/>
              <a:r>
                <a:rPr lang="en-US" sz="1600" dirty="0" smtClean="0"/>
                <a:t>Senate</a:t>
              </a:r>
            </a:p>
            <a:p>
              <a:pPr algn="just"/>
              <a:r>
                <a:rPr lang="en-US" sz="1600" dirty="0"/>
                <a:t>H</a:t>
              </a:r>
              <a:r>
                <a:rPr lang="en-US" sz="1600" dirty="0" smtClean="0"/>
                <a:t>ouse</a:t>
              </a:r>
              <a:endParaRPr lang="en-US" sz="1600" dirty="0"/>
            </a:p>
          </p:txBody>
        </p:sp>
        <p:sp>
          <p:nvSpPr>
            <p:cNvPr id="51" name="TextBox 50"/>
            <p:cNvSpPr txBox="1"/>
            <p:nvPr/>
          </p:nvSpPr>
          <p:spPr>
            <a:xfrm>
              <a:off x="8049710" y="4061098"/>
              <a:ext cx="1308092" cy="830997"/>
            </a:xfrm>
            <a:prstGeom prst="rect">
              <a:avLst/>
            </a:prstGeom>
            <a:noFill/>
          </p:spPr>
          <p:txBody>
            <a:bodyPr wrap="square" rtlCol="0">
              <a:spAutoFit/>
            </a:bodyPr>
            <a:lstStyle/>
            <a:p>
              <a:pPr algn="just"/>
              <a:r>
                <a:rPr lang="en-US" sz="1600" dirty="0" smtClean="0"/>
                <a:t>Mass.</a:t>
              </a:r>
            </a:p>
            <a:p>
              <a:pPr algn="just"/>
              <a:r>
                <a:rPr lang="en-US" sz="1600" dirty="0" smtClean="0"/>
                <a:t>state</a:t>
              </a:r>
            </a:p>
            <a:p>
              <a:pPr algn="just"/>
              <a:r>
                <a:rPr lang="en-US" sz="1600" dirty="0" smtClean="0"/>
                <a:t>S. Carolina</a:t>
              </a:r>
              <a:endParaRPr lang="en-US" sz="1600" dirty="0"/>
            </a:p>
          </p:txBody>
        </p:sp>
        <p:sp>
          <p:nvSpPr>
            <p:cNvPr id="52" name="TextBox 51"/>
            <p:cNvSpPr txBox="1"/>
            <p:nvPr/>
          </p:nvSpPr>
          <p:spPr>
            <a:xfrm>
              <a:off x="8081864" y="1352188"/>
              <a:ext cx="1308092" cy="830997"/>
            </a:xfrm>
            <a:prstGeom prst="rect">
              <a:avLst/>
            </a:prstGeom>
            <a:noFill/>
          </p:spPr>
          <p:txBody>
            <a:bodyPr wrap="square" rtlCol="0">
              <a:spAutoFit/>
            </a:bodyPr>
            <a:lstStyle/>
            <a:p>
              <a:pPr algn="just"/>
              <a:r>
                <a:rPr lang="en-US" sz="1600" dirty="0" smtClean="0"/>
                <a:t>legislation</a:t>
              </a:r>
            </a:p>
            <a:p>
              <a:pPr algn="just"/>
              <a:r>
                <a:rPr lang="en-US" sz="1600" dirty="0" smtClean="0"/>
                <a:t>bill</a:t>
              </a:r>
            </a:p>
            <a:p>
              <a:pPr algn="just"/>
              <a:r>
                <a:rPr lang="en-US" sz="1600" dirty="0" smtClean="0"/>
                <a:t>law</a:t>
              </a:r>
              <a:endParaRPr lang="en-US" sz="1600" dirty="0"/>
            </a:p>
          </p:txBody>
        </p:sp>
        <p:sp>
          <p:nvSpPr>
            <p:cNvPr id="53" name="TextBox 52"/>
            <p:cNvSpPr txBox="1"/>
            <p:nvPr/>
          </p:nvSpPr>
          <p:spPr>
            <a:xfrm>
              <a:off x="8081864" y="3115202"/>
              <a:ext cx="1308092" cy="830997"/>
            </a:xfrm>
            <a:prstGeom prst="rect">
              <a:avLst/>
            </a:prstGeom>
            <a:noFill/>
          </p:spPr>
          <p:txBody>
            <a:bodyPr wrap="square" rtlCol="0">
              <a:spAutoFit/>
            </a:bodyPr>
            <a:lstStyle/>
            <a:p>
              <a:pPr algn="just"/>
              <a:r>
                <a:rPr lang="en-US" sz="1600" dirty="0" smtClean="0"/>
                <a:t>law</a:t>
              </a:r>
            </a:p>
            <a:p>
              <a:pPr algn="just"/>
              <a:endParaRPr lang="en-US" sz="1600" dirty="0"/>
            </a:p>
            <a:p>
              <a:pPr algn="just"/>
              <a:r>
                <a:rPr lang="en-US" sz="1600" dirty="0" smtClean="0"/>
                <a:t>bill</a:t>
              </a:r>
              <a:endParaRPr lang="en-US" sz="1600" dirty="0"/>
            </a:p>
          </p:txBody>
        </p:sp>
      </p:grpSp>
    </p:spTree>
    <p:extLst>
      <p:ext uri="{BB962C8B-B14F-4D97-AF65-F5344CB8AC3E}">
        <p14:creationId xmlns:p14="http://schemas.microsoft.com/office/powerpoint/2010/main" val="10549422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4" name="Content Placeholder 2"/>
          <p:cNvSpPr>
            <a:spLocks noGrp="1"/>
          </p:cNvSpPr>
          <p:nvPr>
            <p:ph idx="1"/>
          </p:nvPr>
        </p:nvSpPr>
        <p:spPr/>
        <p:txBody>
          <a:bodyPr>
            <a:normAutofit lnSpcReduction="10000"/>
          </a:bodyPr>
          <a:lstStyle/>
          <a:p>
            <a:pPr marL="0" indent="0">
              <a:buNone/>
            </a:pPr>
            <a:r>
              <a:rPr lang="en-US" sz="2000" b="1" dirty="0" smtClean="0"/>
              <a:t>Take </a:t>
            </a:r>
            <a:r>
              <a:rPr lang="en-US" sz="2000" b="1" dirty="0" err="1" smtClean="0"/>
              <a:t>aways</a:t>
            </a:r>
            <a:r>
              <a:rPr lang="en-US" sz="2000" b="1" dirty="0" smtClean="0"/>
              <a:t>:</a:t>
            </a:r>
          </a:p>
          <a:p>
            <a:pPr lvl="1"/>
            <a:r>
              <a:rPr lang="en-US" dirty="0" smtClean="0"/>
              <a:t>Relational co</a:t>
            </a:r>
            <a:r>
              <a:rPr lang="en-US" dirty="0" smtClean="0"/>
              <a:t>-occurrence model </a:t>
            </a:r>
            <a:r>
              <a:rPr lang="en-US" dirty="0" smtClean="0"/>
              <a:t>captures </a:t>
            </a:r>
            <a:r>
              <a:rPr lang="en-US" dirty="0" smtClean="0"/>
              <a:t>knowledge </a:t>
            </a:r>
            <a:r>
              <a:rPr lang="en-US" dirty="0" smtClean="0"/>
              <a:t>about events.</a:t>
            </a:r>
          </a:p>
          <a:p>
            <a:pPr lvl="2"/>
            <a:r>
              <a:rPr lang="en-US" dirty="0" smtClean="0"/>
              <a:t>Rel-grams capture a form of entailment</a:t>
            </a:r>
            <a:r>
              <a:rPr lang="en-US" dirty="0" smtClean="0"/>
              <a:t>.</a:t>
            </a:r>
          </a:p>
          <a:p>
            <a:pPr lvl="2"/>
            <a:r>
              <a:rPr lang="en-US" dirty="0"/>
              <a:t>O</a:t>
            </a:r>
            <a:r>
              <a:rPr lang="en-US" dirty="0" smtClean="0"/>
              <a:t>pen-domain event schemas.</a:t>
            </a:r>
            <a:endParaRPr lang="en-US" dirty="0" smtClean="0"/>
          </a:p>
          <a:p>
            <a:pPr lvl="1"/>
            <a:r>
              <a:rPr lang="en-US" dirty="0" smtClean="0"/>
              <a:t>Open </a:t>
            </a:r>
            <a:r>
              <a:rPr lang="en-US" dirty="0"/>
              <a:t>IE based representation </a:t>
            </a:r>
            <a:r>
              <a:rPr lang="en-US" dirty="0" smtClean="0"/>
              <a:t>improves coherence.</a:t>
            </a:r>
            <a:endParaRPr lang="en-US" dirty="0" smtClean="0"/>
          </a:p>
          <a:p>
            <a:endParaRPr lang="en-US" sz="2000" dirty="0" smtClean="0"/>
          </a:p>
          <a:p>
            <a:pPr marL="0" indent="0">
              <a:buNone/>
            </a:pPr>
            <a:r>
              <a:rPr lang="en-US" b="1" dirty="0" smtClean="0"/>
              <a:t>Future work:</a:t>
            </a:r>
            <a:endParaRPr lang="en-US" sz="2000" b="1" dirty="0" smtClean="0"/>
          </a:p>
          <a:p>
            <a:r>
              <a:rPr lang="en-US" sz="2000" dirty="0" smtClean="0"/>
              <a:t>Towards script like knowledge</a:t>
            </a:r>
          </a:p>
          <a:p>
            <a:pPr lvl="1"/>
            <a:r>
              <a:rPr lang="en-US" dirty="0" smtClean="0"/>
              <a:t>Causality </a:t>
            </a:r>
          </a:p>
          <a:p>
            <a:pPr lvl="1"/>
            <a:r>
              <a:rPr lang="en-US" dirty="0" smtClean="0"/>
              <a:t>Temporal </a:t>
            </a:r>
            <a:r>
              <a:rPr lang="en-US" dirty="0" smtClean="0"/>
              <a:t>ordering</a:t>
            </a:r>
            <a:endParaRPr lang="en-US" sz="2000" dirty="0" smtClean="0"/>
          </a:p>
          <a:p>
            <a:r>
              <a:rPr lang="en-US" sz="2000" dirty="0" smtClean="0"/>
              <a:t>Applications</a:t>
            </a:r>
          </a:p>
          <a:p>
            <a:pPr lvl="1"/>
            <a:r>
              <a:rPr lang="en-US" dirty="0" smtClean="0"/>
              <a:t>Building </a:t>
            </a:r>
            <a:r>
              <a:rPr lang="en-US" dirty="0"/>
              <a:t>extractors for Open event schemas.</a:t>
            </a:r>
          </a:p>
          <a:p>
            <a:pPr lvl="1"/>
            <a:r>
              <a:rPr lang="en-US" dirty="0" smtClean="0"/>
              <a:t>Co-reference</a:t>
            </a:r>
          </a:p>
          <a:p>
            <a:pPr lvl="1"/>
            <a:r>
              <a:rPr lang="en-US" dirty="0" smtClean="0"/>
              <a:t>Single-document summarization</a:t>
            </a:r>
            <a:endParaRPr lang="en-US" dirty="0"/>
          </a:p>
          <a:p>
            <a:endParaRPr lang="en-US" sz="2000" dirty="0" smtClean="0"/>
          </a:p>
        </p:txBody>
      </p:sp>
    </p:spTree>
    <p:extLst>
      <p:ext uri="{BB962C8B-B14F-4D97-AF65-F5344CB8AC3E}">
        <p14:creationId xmlns:p14="http://schemas.microsoft.com/office/powerpoint/2010/main" val="108844294"/>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69333" y="2861733"/>
            <a:ext cx="8775505" cy="1947334"/>
          </a:xfrm>
          <a:prstGeom prst="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pic>
        <p:nvPicPr>
          <p:cNvPr id="2" name="Picture 1"/>
          <p:cNvPicPr>
            <a:picLocks noChangeAspect="1"/>
          </p:cNvPicPr>
          <p:nvPr/>
        </p:nvPicPr>
        <p:blipFill>
          <a:blip r:embed="rId2"/>
          <a:stretch>
            <a:fillRect/>
          </a:stretch>
        </p:blipFill>
        <p:spPr>
          <a:xfrm>
            <a:off x="7442536" y="1177939"/>
            <a:ext cx="1475117" cy="1534089"/>
          </a:xfrm>
          <a:prstGeom prst="rect">
            <a:avLst/>
          </a:prstGeom>
        </p:spPr>
      </p:pic>
      <p:pic>
        <p:nvPicPr>
          <p:cNvPr id="3" name="Picture 2"/>
          <p:cNvPicPr>
            <a:picLocks noChangeAspect="1"/>
          </p:cNvPicPr>
          <p:nvPr/>
        </p:nvPicPr>
        <p:blipFill>
          <a:blip r:embed="rId3"/>
          <a:stretch>
            <a:fillRect/>
          </a:stretch>
        </p:blipFill>
        <p:spPr>
          <a:xfrm>
            <a:off x="7175899" y="3138897"/>
            <a:ext cx="1633475" cy="1157512"/>
          </a:xfrm>
          <a:prstGeom prst="rect">
            <a:avLst/>
          </a:prstGeom>
        </p:spPr>
      </p:pic>
      <p:pic>
        <p:nvPicPr>
          <p:cNvPr id="4" name="Picture 3"/>
          <p:cNvPicPr>
            <a:picLocks noChangeAspect="1"/>
          </p:cNvPicPr>
          <p:nvPr/>
        </p:nvPicPr>
        <p:blipFill>
          <a:blip r:embed="rId4"/>
          <a:stretch>
            <a:fillRect/>
          </a:stretch>
        </p:blipFill>
        <p:spPr>
          <a:xfrm>
            <a:off x="7085909" y="5237614"/>
            <a:ext cx="1725647" cy="923021"/>
          </a:xfrm>
          <a:prstGeom prst="rect">
            <a:avLst/>
          </a:prstGeom>
        </p:spPr>
      </p:pic>
      <p:sp>
        <p:nvSpPr>
          <p:cNvPr id="8" name="Rectangle 7"/>
          <p:cNvSpPr/>
          <p:nvPr/>
        </p:nvSpPr>
        <p:spPr>
          <a:xfrm>
            <a:off x="344714" y="1177938"/>
            <a:ext cx="6567715" cy="923330"/>
          </a:xfrm>
          <a:prstGeom prst="rect">
            <a:avLst/>
          </a:prstGeom>
        </p:spPr>
        <p:txBody>
          <a:bodyPr wrap="square">
            <a:spAutoFit/>
          </a:bodyPr>
          <a:lstStyle/>
          <a:p>
            <a:r>
              <a:rPr lang="en-US" b="1" dirty="0" smtClean="0"/>
              <a:t>1) Generating Coherent Event Schemas</a:t>
            </a:r>
            <a:endParaRPr lang="en-US" dirty="0"/>
          </a:p>
          <a:p>
            <a:endParaRPr lang="en-US" dirty="0"/>
          </a:p>
          <a:p>
            <a:r>
              <a:rPr lang="en-US" dirty="0" smtClean="0"/>
              <a:t>Build models of open-domain events.</a:t>
            </a:r>
          </a:p>
        </p:txBody>
      </p:sp>
      <p:sp>
        <p:nvSpPr>
          <p:cNvPr id="9" name="Rectangle 8"/>
          <p:cNvSpPr/>
          <p:nvPr/>
        </p:nvSpPr>
        <p:spPr>
          <a:xfrm>
            <a:off x="344713" y="3195926"/>
            <a:ext cx="6567715" cy="923330"/>
          </a:xfrm>
          <a:prstGeom prst="rect">
            <a:avLst/>
          </a:prstGeom>
        </p:spPr>
        <p:txBody>
          <a:bodyPr wrap="square">
            <a:spAutoFit/>
          </a:bodyPr>
          <a:lstStyle/>
          <a:p>
            <a:r>
              <a:rPr lang="en-US" b="1" dirty="0" smtClean="0"/>
              <a:t>2) Generating Topic Pages</a:t>
            </a:r>
          </a:p>
          <a:p>
            <a:endParaRPr lang="en-US" dirty="0"/>
          </a:p>
          <a:p>
            <a:r>
              <a:rPr lang="en-US" dirty="0"/>
              <a:t>Aggregate and organize information about </a:t>
            </a:r>
            <a:r>
              <a:rPr lang="en-US" dirty="0" smtClean="0"/>
              <a:t>entities.</a:t>
            </a:r>
            <a:endParaRPr lang="en-US" dirty="0"/>
          </a:p>
        </p:txBody>
      </p:sp>
      <p:sp>
        <p:nvSpPr>
          <p:cNvPr id="10" name="Rectangle 9"/>
          <p:cNvSpPr/>
          <p:nvPr/>
        </p:nvSpPr>
        <p:spPr>
          <a:xfrm>
            <a:off x="344714" y="5237305"/>
            <a:ext cx="6567714" cy="923330"/>
          </a:xfrm>
          <a:prstGeom prst="rect">
            <a:avLst/>
          </a:prstGeom>
        </p:spPr>
        <p:txBody>
          <a:bodyPr wrap="square">
            <a:spAutoFit/>
          </a:bodyPr>
          <a:lstStyle/>
          <a:p>
            <a:r>
              <a:rPr lang="en-US" b="1" dirty="0" smtClean="0"/>
              <a:t>3) Question </a:t>
            </a:r>
            <a:r>
              <a:rPr lang="en-US" b="1" dirty="0"/>
              <a:t>Answering</a:t>
            </a:r>
          </a:p>
          <a:p>
            <a:r>
              <a:rPr lang="en-US" b="1" dirty="0"/>
              <a:t>	</a:t>
            </a:r>
            <a:endParaRPr lang="en-US" dirty="0"/>
          </a:p>
          <a:p>
            <a:r>
              <a:rPr lang="en-US" dirty="0"/>
              <a:t>Answer 4</a:t>
            </a:r>
            <a:r>
              <a:rPr lang="en-US" baseline="30000" dirty="0"/>
              <a:t>th</a:t>
            </a:r>
            <a:r>
              <a:rPr lang="en-US" dirty="0"/>
              <a:t> grade science exams.</a:t>
            </a:r>
          </a:p>
        </p:txBody>
      </p:sp>
      <p:sp>
        <p:nvSpPr>
          <p:cNvPr id="11" name="Title 10"/>
          <p:cNvSpPr>
            <a:spLocks noGrp="1"/>
          </p:cNvSpPr>
          <p:nvPr>
            <p:ph type="title"/>
          </p:nvPr>
        </p:nvSpPr>
        <p:spPr/>
        <p:txBody>
          <a:bodyPr/>
          <a:lstStyle/>
          <a:p>
            <a:pPr algn="ctr"/>
            <a:r>
              <a:rPr lang="en-US" dirty="0" smtClean="0"/>
              <a:t>This Talk</a:t>
            </a:r>
            <a:endParaRPr lang="en-US" dirty="0"/>
          </a:p>
        </p:txBody>
      </p:sp>
    </p:spTree>
    <p:extLst>
      <p:ext uri="{BB962C8B-B14F-4D97-AF65-F5344CB8AC3E}">
        <p14:creationId xmlns:p14="http://schemas.microsoft.com/office/powerpoint/2010/main" val="3333891693"/>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Topic Pages</a:t>
            </a:r>
            <a:endParaRPr lang="en-US" dirty="0"/>
          </a:p>
        </p:txBody>
      </p:sp>
      <p:sp>
        <p:nvSpPr>
          <p:cNvPr id="5" name="Subtitle 4"/>
          <p:cNvSpPr>
            <a:spLocks noGrp="1"/>
          </p:cNvSpPr>
          <p:nvPr>
            <p:ph type="subTitle" idx="1"/>
          </p:nvPr>
        </p:nvSpPr>
        <p:spPr/>
        <p:txBody>
          <a:bodyPr/>
          <a:lstStyle/>
          <a:p>
            <a:r>
              <a:rPr lang="en-US" dirty="0" smtClean="0"/>
              <a:t>[CIKM 2009], [ICSC 2010]</a:t>
            </a:r>
          </a:p>
          <a:p>
            <a:endParaRPr lang="en-US" dirty="0"/>
          </a:p>
        </p:txBody>
      </p:sp>
      <p:pic>
        <p:nvPicPr>
          <p:cNvPr id="6" name="Picture 5"/>
          <p:cNvPicPr>
            <a:picLocks noChangeAspect="1"/>
          </p:cNvPicPr>
          <p:nvPr/>
        </p:nvPicPr>
        <p:blipFill>
          <a:blip r:embed="rId2"/>
          <a:stretch>
            <a:fillRect/>
          </a:stretch>
        </p:blipFill>
        <p:spPr>
          <a:xfrm>
            <a:off x="685800" y="4385243"/>
            <a:ext cx="952500" cy="952500"/>
          </a:xfrm>
          <a:prstGeom prst="rect">
            <a:avLst/>
          </a:prstGeom>
        </p:spPr>
      </p:pic>
      <p:sp>
        <p:nvSpPr>
          <p:cNvPr id="7" name="TextBox 6"/>
          <p:cNvSpPr txBox="1"/>
          <p:nvPr/>
        </p:nvSpPr>
        <p:spPr>
          <a:xfrm>
            <a:off x="685800" y="5392417"/>
            <a:ext cx="3323473" cy="646331"/>
          </a:xfrm>
          <a:prstGeom prst="rect">
            <a:avLst/>
          </a:prstGeom>
          <a:noFill/>
        </p:spPr>
        <p:txBody>
          <a:bodyPr wrap="square" rtlCol="0">
            <a:spAutoFit/>
          </a:bodyPr>
          <a:lstStyle/>
          <a:p>
            <a:r>
              <a:rPr lang="en-US" dirty="0" err="1" smtClean="0"/>
              <a:t>Silviu</a:t>
            </a:r>
            <a:r>
              <a:rPr lang="en-US" dirty="0" smtClean="0"/>
              <a:t> </a:t>
            </a:r>
            <a:r>
              <a:rPr lang="en-US" dirty="0" err="1" smtClean="0"/>
              <a:t>Cucerzan</a:t>
            </a:r>
            <a:endParaRPr lang="en-US" dirty="0" smtClean="0"/>
          </a:p>
          <a:p>
            <a:r>
              <a:rPr lang="en-US" dirty="0" smtClean="0"/>
              <a:t>Microsoft Research</a:t>
            </a:r>
          </a:p>
        </p:txBody>
      </p:sp>
    </p:spTree>
    <p:extLst>
      <p:ext uri="{BB962C8B-B14F-4D97-AF65-F5344CB8AC3E}">
        <p14:creationId xmlns:p14="http://schemas.microsoft.com/office/powerpoint/2010/main" val="475065954"/>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Pages</a:t>
            </a:r>
            <a:endParaRPr lang="en-US" dirty="0"/>
          </a:p>
        </p:txBody>
      </p:sp>
      <p:pic>
        <p:nvPicPr>
          <p:cNvPr id="7" name="Picture 6"/>
          <p:cNvPicPr>
            <a:picLocks noChangeAspect="1"/>
          </p:cNvPicPr>
          <p:nvPr/>
        </p:nvPicPr>
        <p:blipFill>
          <a:blip r:embed="rId2"/>
          <a:stretch>
            <a:fillRect/>
          </a:stretch>
        </p:blipFill>
        <p:spPr>
          <a:xfrm>
            <a:off x="1735667" y="1287755"/>
            <a:ext cx="5672667" cy="4282490"/>
          </a:xfrm>
          <a:prstGeom prst="rect">
            <a:avLst/>
          </a:prstGeom>
        </p:spPr>
      </p:pic>
    </p:spTree>
    <p:extLst>
      <p:ext uri="{BB962C8B-B14F-4D97-AF65-F5344CB8AC3E}">
        <p14:creationId xmlns:p14="http://schemas.microsoft.com/office/powerpoint/2010/main" val="1907699776"/>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r>
              <a:rPr lang="en-US" b="1" dirty="0" smtClean="0"/>
              <a:t>What are the salient aspects of an entity?</a:t>
            </a:r>
          </a:p>
          <a:p>
            <a:endParaRPr lang="en-US" dirty="0"/>
          </a:p>
          <a:p>
            <a:r>
              <a:rPr lang="en-US" dirty="0" smtClean="0"/>
              <a:t>How to extract information about these entities?</a:t>
            </a:r>
          </a:p>
          <a:p>
            <a:endParaRPr lang="en-US" dirty="0"/>
          </a:p>
          <a:p>
            <a:r>
              <a:rPr lang="en-US" dirty="0" smtClean="0"/>
              <a:t>How to organize and present information in a coherent manner?</a:t>
            </a:r>
            <a:endParaRPr lang="en-US" dirty="0"/>
          </a:p>
        </p:txBody>
      </p:sp>
    </p:spTree>
    <p:extLst>
      <p:ext uri="{BB962C8B-B14F-4D97-AF65-F5344CB8AC3E}">
        <p14:creationId xmlns:p14="http://schemas.microsoft.com/office/powerpoint/2010/main" val="285158036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Passing 4</a:t>
            </a:r>
            <a:r>
              <a:rPr lang="en-US" baseline="30000" dirty="0"/>
              <a:t>th</a:t>
            </a:r>
            <a:r>
              <a:rPr lang="en-US" dirty="0"/>
              <a:t> Grade Science Exam</a:t>
            </a:r>
          </a:p>
        </p:txBody>
      </p:sp>
      <p:sp>
        <p:nvSpPr>
          <p:cNvPr id="3" name="TextBox 2"/>
          <p:cNvSpPr txBox="1"/>
          <p:nvPr/>
        </p:nvSpPr>
        <p:spPr>
          <a:xfrm>
            <a:off x="187046" y="1079875"/>
            <a:ext cx="8505911" cy="369332"/>
          </a:xfrm>
          <a:prstGeom prst="rect">
            <a:avLst/>
          </a:prstGeom>
          <a:noFill/>
        </p:spPr>
        <p:txBody>
          <a:bodyPr wrap="square" rtlCol="0">
            <a:spAutoFit/>
          </a:bodyPr>
          <a:lstStyle/>
          <a:p>
            <a:pPr algn="ctr"/>
            <a:r>
              <a:rPr lang="en-US" dirty="0" smtClean="0"/>
              <a:t>Human</a:t>
            </a:r>
            <a:r>
              <a:rPr lang="en-US" dirty="0" smtClean="0"/>
              <a:t>-level performance on intelligence tasks</a:t>
            </a:r>
            <a:r>
              <a:rPr lang="en-US" dirty="0" smtClean="0"/>
              <a:t>.</a:t>
            </a:r>
          </a:p>
        </p:txBody>
      </p:sp>
      <p:pic>
        <p:nvPicPr>
          <p:cNvPr id="26" name="Picture 25"/>
          <p:cNvPicPr>
            <a:picLocks noChangeAspect="1"/>
          </p:cNvPicPr>
          <p:nvPr/>
        </p:nvPicPr>
        <p:blipFill>
          <a:blip r:embed="rId3"/>
          <a:stretch>
            <a:fillRect/>
          </a:stretch>
        </p:blipFill>
        <p:spPr>
          <a:xfrm>
            <a:off x="3486461" y="2488503"/>
            <a:ext cx="2009228" cy="1074703"/>
          </a:xfrm>
          <a:prstGeom prst="rect">
            <a:avLst/>
          </a:prstGeom>
        </p:spPr>
      </p:pic>
      <p:sp>
        <p:nvSpPr>
          <p:cNvPr id="6" name="Rectangle 5"/>
          <p:cNvSpPr/>
          <p:nvPr/>
        </p:nvSpPr>
        <p:spPr>
          <a:xfrm>
            <a:off x="2267083" y="5657767"/>
            <a:ext cx="5080164" cy="923330"/>
          </a:xfrm>
          <a:prstGeom prst="rect">
            <a:avLst/>
          </a:prstGeom>
          <a:solidFill>
            <a:srgbClr val="D5D286"/>
          </a:solidFill>
        </p:spPr>
        <p:txBody>
          <a:bodyPr wrap="square">
            <a:spAutoFit/>
          </a:bodyPr>
          <a:lstStyle/>
          <a:p>
            <a:pPr algn="ctr"/>
            <a:r>
              <a:rPr lang="en-US" dirty="0" smtClean="0"/>
              <a:t>Need </a:t>
            </a:r>
            <a:r>
              <a:rPr lang="en-US" dirty="0"/>
              <a:t>knowledge that can be used for inference</a:t>
            </a:r>
            <a:r>
              <a:rPr lang="en-US" dirty="0" smtClean="0"/>
              <a:t>.</a:t>
            </a:r>
          </a:p>
          <a:p>
            <a:pPr algn="ctr"/>
            <a:endParaRPr lang="en-US" dirty="0"/>
          </a:p>
          <a:p>
            <a:pPr algn="ctr"/>
            <a:r>
              <a:rPr lang="en-US" dirty="0" smtClean="0"/>
              <a:t>Manual authoring </a:t>
            </a:r>
            <a:r>
              <a:rPr lang="en-US" dirty="0" smtClean="0"/>
              <a:t>doesn’t scale.</a:t>
            </a:r>
            <a:endParaRPr lang="en-US" dirty="0"/>
          </a:p>
        </p:txBody>
      </p:sp>
      <p:sp>
        <p:nvSpPr>
          <p:cNvPr id="4" name="Rectangle 3"/>
          <p:cNvSpPr/>
          <p:nvPr/>
        </p:nvSpPr>
        <p:spPr>
          <a:xfrm>
            <a:off x="339071" y="3883965"/>
            <a:ext cx="8353886" cy="1477328"/>
          </a:xfrm>
          <a:prstGeom prst="rect">
            <a:avLst/>
          </a:prstGeom>
        </p:spPr>
        <p:txBody>
          <a:bodyPr wrap="square">
            <a:spAutoFit/>
          </a:bodyPr>
          <a:lstStyle/>
          <a:p>
            <a:pPr algn="ctr"/>
            <a:r>
              <a:rPr lang="en-US" b="1" dirty="0"/>
              <a:t>Which of the following is the best conductor of electricity</a:t>
            </a:r>
            <a:r>
              <a:rPr lang="en-US" b="1" dirty="0" smtClean="0"/>
              <a:t>?</a:t>
            </a:r>
          </a:p>
          <a:p>
            <a:r>
              <a:rPr lang="en-US" dirty="0" smtClean="0"/>
              <a:t>		(A) plastic </a:t>
            </a:r>
            <a:r>
              <a:rPr lang="en-US" dirty="0"/>
              <a:t>cup (B) wooden bat (C) rubber boat (D) iron </a:t>
            </a:r>
            <a:r>
              <a:rPr lang="en-US" dirty="0" smtClean="0"/>
              <a:t>nail</a:t>
            </a:r>
          </a:p>
          <a:p>
            <a:endParaRPr lang="en-US" dirty="0" smtClean="0"/>
          </a:p>
          <a:p>
            <a:endParaRPr lang="en-US" dirty="0"/>
          </a:p>
          <a:p>
            <a:r>
              <a:rPr lang="en-US" dirty="0" smtClean="0"/>
              <a:t>			</a:t>
            </a:r>
            <a:r>
              <a:rPr lang="en-US" dirty="0"/>
              <a:t>	Retrieval and matching alone aren’t adequate</a:t>
            </a:r>
            <a:r>
              <a:rPr lang="en-US" dirty="0" smtClean="0"/>
              <a:t>!</a:t>
            </a:r>
            <a:endParaRPr lang="en-US" dirty="0"/>
          </a:p>
        </p:txBody>
      </p:sp>
    </p:spTree>
    <p:extLst>
      <p:ext uri="{BB962C8B-B14F-4D97-AF65-F5344CB8AC3E}">
        <p14:creationId xmlns:p14="http://schemas.microsoft.com/office/powerpoint/2010/main" val="5478131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r>
              <a:rPr lang="en-US" dirty="0" smtClean="0"/>
              <a:t>What are the salient aspects of an entity?</a:t>
            </a:r>
          </a:p>
          <a:p>
            <a:pPr marL="274320" lvl="1" indent="0">
              <a:buNone/>
            </a:pPr>
            <a:endParaRPr lang="en-US" dirty="0" smtClean="0"/>
          </a:p>
          <a:p>
            <a:endParaRPr lang="en-US" dirty="0" smtClean="0"/>
          </a:p>
          <a:p>
            <a:endParaRPr lang="en-US" dirty="0"/>
          </a:p>
          <a:p>
            <a:pPr lvl="1"/>
            <a:endParaRPr lang="en-US" dirty="0"/>
          </a:p>
        </p:txBody>
      </p:sp>
      <p:pic>
        <p:nvPicPr>
          <p:cNvPr id="5" name="Picture 4"/>
          <p:cNvPicPr>
            <a:picLocks noChangeAspect="1"/>
          </p:cNvPicPr>
          <p:nvPr/>
        </p:nvPicPr>
        <p:blipFill>
          <a:blip r:embed="rId3"/>
          <a:stretch>
            <a:fillRect/>
          </a:stretch>
        </p:blipFill>
        <p:spPr>
          <a:xfrm>
            <a:off x="1713485" y="2143471"/>
            <a:ext cx="4384357" cy="4714528"/>
          </a:xfrm>
          <a:prstGeom prst="rect">
            <a:avLst/>
          </a:prstGeom>
          <a:ln>
            <a:solidFill>
              <a:srgbClr val="3366FF"/>
            </a:solidFill>
          </a:ln>
        </p:spPr>
      </p:pic>
      <p:pic>
        <p:nvPicPr>
          <p:cNvPr id="6" name="Picture 5"/>
          <p:cNvPicPr>
            <a:picLocks noChangeAspect="1"/>
          </p:cNvPicPr>
          <p:nvPr/>
        </p:nvPicPr>
        <p:blipFill>
          <a:blip r:embed="rId4"/>
          <a:stretch>
            <a:fillRect/>
          </a:stretch>
        </p:blipFill>
        <p:spPr>
          <a:xfrm>
            <a:off x="2098474" y="3287710"/>
            <a:ext cx="5249907" cy="2843925"/>
          </a:xfrm>
          <a:prstGeom prst="rect">
            <a:avLst/>
          </a:prstGeom>
          <a:ln>
            <a:solidFill>
              <a:srgbClr val="3366FF"/>
            </a:solidFill>
          </a:ln>
        </p:spPr>
      </p:pic>
      <p:pic>
        <p:nvPicPr>
          <p:cNvPr id="11" name="Picture 10"/>
          <p:cNvPicPr>
            <a:picLocks noChangeAspect="1"/>
          </p:cNvPicPr>
          <p:nvPr/>
        </p:nvPicPr>
        <p:blipFill>
          <a:blip r:embed="rId5"/>
          <a:stretch>
            <a:fillRect/>
          </a:stretch>
        </p:blipFill>
        <p:spPr>
          <a:xfrm>
            <a:off x="158504" y="3287710"/>
            <a:ext cx="8839200" cy="2044700"/>
          </a:xfrm>
          <a:prstGeom prst="rect">
            <a:avLst/>
          </a:prstGeom>
        </p:spPr>
      </p:pic>
    </p:spTree>
    <p:extLst>
      <p:ext uri="{BB962C8B-B14F-4D97-AF65-F5344CB8AC3E}">
        <p14:creationId xmlns:p14="http://schemas.microsoft.com/office/powerpoint/2010/main" val="9609607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Query-log based aspect models</a:t>
            </a:r>
            <a:endParaRPr lang="en-US" dirty="0"/>
          </a:p>
        </p:txBody>
      </p:sp>
      <p:sp>
        <p:nvSpPr>
          <p:cNvPr id="3" name="Content Placeholder 2"/>
          <p:cNvSpPr>
            <a:spLocks noGrp="1"/>
          </p:cNvSpPr>
          <p:nvPr>
            <p:ph idx="1"/>
          </p:nvPr>
        </p:nvSpPr>
        <p:spPr/>
        <p:txBody>
          <a:bodyPr/>
          <a:lstStyle/>
          <a:p>
            <a:pPr marL="274320" lvl="1" indent="0">
              <a:buNone/>
            </a:pPr>
            <a:endParaRPr lang="en-US" dirty="0" smtClean="0"/>
          </a:p>
          <a:p>
            <a:pPr marL="822960" lvl="3" indent="0">
              <a:buNone/>
            </a:pPr>
            <a:r>
              <a:rPr lang="en-US" dirty="0" smtClean="0"/>
              <a:t> </a:t>
            </a:r>
            <a:endParaRPr lang="en-US" dirty="0"/>
          </a:p>
        </p:txBody>
      </p:sp>
      <p:pic>
        <p:nvPicPr>
          <p:cNvPr id="7" name="Picture 6"/>
          <p:cNvPicPr>
            <a:picLocks noChangeAspect="1"/>
          </p:cNvPicPr>
          <p:nvPr/>
        </p:nvPicPr>
        <p:blipFill>
          <a:blip r:embed="rId2"/>
          <a:stretch>
            <a:fillRect/>
          </a:stretch>
        </p:blipFill>
        <p:spPr>
          <a:xfrm>
            <a:off x="339071" y="1007120"/>
            <a:ext cx="8839200" cy="2044700"/>
          </a:xfrm>
          <a:prstGeom prst="rect">
            <a:avLst/>
          </a:prstGeom>
        </p:spPr>
      </p:pic>
      <p:sp>
        <p:nvSpPr>
          <p:cNvPr id="8" name="TextBox 7"/>
          <p:cNvSpPr txBox="1"/>
          <p:nvPr/>
        </p:nvSpPr>
        <p:spPr>
          <a:xfrm>
            <a:off x="1469571" y="3583529"/>
            <a:ext cx="6640286" cy="1477328"/>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dirty="0" smtClean="0"/>
              <a:t>Query logs aggregate information needs about entities</a:t>
            </a:r>
          </a:p>
          <a:p>
            <a:endParaRPr lang="en-US" dirty="0"/>
          </a:p>
          <a:p>
            <a:r>
              <a:rPr lang="en-US" dirty="0" smtClean="0"/>
              <a:t>Temporally sensitive</a:t>
            </a:r>
          </a:p>
          <a:p>
            <a:endParaRPr lang="en-US" dirty="0"/>
          </a:p>
          <a:p>
            <a:r>
              <a:rPr lang="en-US" dirty="0" smtClean="0"/>
              <a:t>Complementary to information in Wikipedia</a:t>
            </a:r>
          </a:p>
        </p:txBody>
      </p:sp>
    </p:spTree>
    <p:extLst>
      <p:ext uri="{BB962C8B-B14F-4D97-AF65-F5344CB8AC3E}">
        <p14:creationId xmlns:p14="http://schemas.microsoft.com/office/powerpoint/2010/main" val="31152355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salient aspects for an entity?</a:t>
            </a:r>
            <a:endParaRPr lang="en-US" dirty="0"/>
          </a:p>
        </p:txBody>
      </p:sp>
      <p:grpSp>
        <p:nvGrpSpPr>
          <p:cNvPr id="4" name="Group 3"/>
          <p:cNvGrpSpPr/>
          <p:nvPr/>
        </p:nvGrpSpPr>
        <p:grpSpPr>
          <a:xfrm>
            <a:off x="381000" y="1447800"/>
            <a:ext cx="8077200" cy="838200"/>
            <a:chOff x="381000" y="1447800"/>
            <a:chExt cx="8077200" cy="838200"/>
          </a:xfrm>
        </p:grpSpPr>
        <p:sp>
          <p:nvSpPr>
            <p:cNvPr id="5" name="Can 4"/>
            <p:cNvSpPr/>
            <p:nvPr/>
          </p:nvSpPr>
          <p:spPr>
            <a:xfrm>
              <a:off x="381000" y="1447800"/>
              <a:ext cx="1072195" cy="838200"/>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t>Query Logs</a:t>
              </a:r>
              <a:endParaRPr lang="en-US" sz="1200" dirty="0"/>
            </a:p>
          </p:txBody>
        </p:sp>
        <p:sp>
          <p:nvSpPr>
            <p:cNvPr id="6" name="Right Arrow 5"/>
            <p:cNvSpPr/>
            <p:nvPr/>
          </p:nvSpPr>
          <p:spPr>
            <a:xfrm>
              <a:off x="1453195" y="1770185"/>
              <a:ext cx="500358" cy="25790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1200" dirty="0" smtClean="0">
                <a:solidFill>
                  <a:schemeClr val="dk1"/>
                </a:solidFill>
              </a:endParaRPr>
            </a:p>
          </p:txBody>
        </p:sp>
        <p:sp>
          <p:nvSpPr>
            <p:cNvPr id="7" name="Flowchart: Predefined Process 8"/>
            <p:cNvSpPr/>
            <p:nvPr/>
          </p:nvSpPr>
          <p:spPr>
            <a:xfrm>
              <a:off x="1953552" y="1576754"/>
              <a:ext cx="1143674" cy="644769"/>
            </a:xfrm>
            <a:prstGeom prst="flowChartPredefinedProcess">
              <a:avLst/>
            </a:prstGeom>
            <a:effectLst>
              <a:glow rad="101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solidFill>
                    <a:schemeClr val="dk1"/>
                  </a:solidFill>
                </a:rPr>
                <a:t>Extract Aspects</a:t>
              </a:r>
            </a:p>
          </p:txBody>
        </p:sp>
        <p:sp>
          <p:nvSpPr>
            <p:cNvPr id="8" name="Flowchart: Predefined Process 11"/>
            <p:cNvSpPr/>
            <p:nvPr/>
          </p:nvSpPr>
          <p:spPr>
            <a:xfrm>
              <a:off x="3597584" y="1576754"/>
              <a:ext cx="1286634" cy="644769"/>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t>Retrieve</a:t>
              </a:r>
            </a:p>
            <a:p>
              <a:pPr algn="ctr"/>
              <a:r>
                <a:rPr lang="en-US" sz="1200" dirty="0" smtClean="0"/>
                <a:t>Web Docs</a:t>
              </a:r>
              <a:endParaRPr lang="en-US" sz="1200" dirty="0" smtClean="0">
                <a:solidFill>
                  <a:schemeClr val="dk1"/>
                </a:solidFill>
              </a:endParaRPr>
            </a:p>
          </p:txBody>
        </p:sp>
        <p:sp>
          <p:nvSpPr>
            <p:cNvPr id="9" name="Flowchart: Predefined Process 13"/>
            <p:cNvSpPr/>
            <p:nvPr/>
          </p:nvSpPr>
          <p:spPr>
            <a:xfrm>
              <a:off x="5384575" y="1576754"/>
              <a:ext cx="1286634" cy="644769"/>
            </a:xfrm>
            <a:prstGeom prst="flowChartPredefinedProcess">
              <a:avLst/>
            </a:prstGeom>
            <a:effectLst>
              <a:glow rad="101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t>Extract</a:t>
              </a:r>
            </a:p>
            <a:p>
              <a:pPr algn="ctr"/>
              <a:r>
                <a:rPr lang="en-US" sz="1200" dirty="0" smtClean="0"/>
                <a:t>Relevant Sentences</a:t>
              </a:r>
            </a:p>
          </p:txBody>
        </p:sp>
        <p:sp>
          <p:nvSpPr>
            <p:cNvPr id="10" name="Flowchart: Predefined Process 17"/>
            <p:cNvSpPr/>
            <p:nvPr/>
          </p:nvSpPr>
          <p:spPr>
            <a:xfrm>
              <a:off x="7171566" y="1576754"/>
              <a:ext cx="1286634" cy="644769"/>
            </a:xfrm>
            <a:prstGeom prst="flowChartPredefinedProcess">
              <a:avLst/>
            </a:prstGeom>
            <a:effectLst>
              <a:glow rad="101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t> Order Sentences</a:t>
              </a:r>
            </a:p>
          </p:txBody>
        </p:sp>
        <p:sp>
          <p:nvSpPr>
            <p:cNvPr id="11" name="Right Arrow 10"/>
            <p:cNvSpPr/>
            <p:nvPr/>
          </p:nvSpPr>
          <p:spPr>
            <a:xfrm>
              <a:off x="3097227" y="1770185"/>
              <a:ext cx="500358" cy="25790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1200" dirty="0" smtClean="0">
                <a:solidFill>
                  <a:schemeClr val="dk1"/>
                </a:solidFill>
              </a:endParaRPr>
            </a:p>
          </p:txBody>
        </p:sp>
        <p:sp>
          <p:nvSpPr>
            <p:cNvPr id="12" name="Right Arrow 11"/>
            <p:cNvSpPr/>
            <p:nvPr/>
          </p:nvSpPr>
          <p:spPr>
            <a:xfrm>
              <a:off x="4884218" y="1770185"/>
              <a:ext cx="500358" cy="25790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1200" dirty="0" smtClean="0">
                <a:solidFill>
                  <a:schemeClr val="dk1"/>
                </a:solidFill>
              </a:endParaRPr>
            </a:p>
          </p:txBody>
        </p:sp>
        <p:sp>
          <p:nvSpPr>
            <p:cNvPr id="13" name="Right Arrow 12"/>
            <p:cNvSpPr/>
            <p:nvPr/>
          </p:nvSpPr>
          <p:spPr>
            <a:xfrm>
              <a:off x="6671209" y="1770185"/>
              <a:ext cx="500358" cy="25790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1200" dirty="0" smtClean="0">
                <a:solidFill>
                  <a:schemeClr val="dk1"/>
                </a:solidFill>
              </a:endParaRPr>
            </a:p>
          </p:txBody>
        </p:sp>
      </p:grpSp>
      <p:sp>
        <p:nvSpPr>
          <p:cNvPr id="14" name="Double Bracket 13"/>
          <p:cNvSpPr/>
          <p:nvPr/>
        </p:nvSpPr>
        <p:spPr>
          <a:xfrm>
            <a:off x="76200" y="2438400"/>
            <a:ext cx="1981200" cy="38862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200" dirty="0" smtClean="0">
                <a:latin typeface="Arial Narrow" pitchFamily="34" charset="0"/>
              </a:rPr>
              <a:t>Britney Spears</a:t>
            </a:r>
          </a:p>
          <a:p>
            <a:pPr algn="ctr"/>
            <a:r>
              <a:rPr lang="en-US" sz="1200" dirty="0" smtClean="0">
                <a:latin typeface="Arial Narrow" pitchFamily="34" charset="0"/>
              </a:rPr>
              <a:t>Britney Spears weight</a:t>
            </a:r>
          </a:p>
          <a:p>
            <a:pPr algn="ctr"/>
            <a:r>
              <a:rPr lang="en-US" sz="1200" dirty="0" smtClean="0">
                <a:latin typeface="Arial Narrow" pitchFamily="34" charset="0"/>
              </a:rPr>
              <a:t>Britney Spears hair</a:t>
            </a:r>
          </a:p>
          <a:p>
            <a:pPr algn="ctr"/>
            <a:r>
              <a:rPr lang="en-US" sz="1200" dirty="0" smtClean="0">
                <a:latin typeface="Arial Narrow" pitchFamily="34" charset="0"/>
              </a:rPr>
              <a:t>Britney Spears </a:t>
            </a:r>
          </a:p>
          <a:p>
            <a:pPr algn="ctr"/>
            <a:r>
              <a:rPr lang="en-US" sz="1200" dirty="0" smtClean="0">
                <a:latin typeface="Arial Narrow" pitchFamily="34" charset="0"/>
              </a:rPr>
              <a:t>Britney height</a:t>
            </a:r>
          </a:p>
          <a:p>
            <a:pPr algn="ctr"/>
            <a:r>
              <a:rPr lang="en-US" sz="1200" dirty="0" smtClean="0">
                <a:latin typeface="Arial Narrow" pitchFamily="34" charset="0"/>
              </a:rPr>
              <a:t>…</a:t>
            </a:r>
          </a:p>
          <a:p>
            <a:pPr algn="ctr"/>
            <a:r>
              <a:rPr lang="en-US" sz="1200" dirty="0" smtClean="0">
                <a:latin typeface="Arial Narrow" pitchFamily="34" charset="0"/>
              </a:rPr>
              <a:t>…</a:t>
            </a:r>
          </a:p>
          <a:p>
            <a:pPr algn="ctr"/>
            <a:r>
              <a:rPr lang="en-US" sz="1200" dirty="0" smtClean="0">
                <a:latin typeface="Arial Narrow" pitchFamily="34" charset="0"/>
              </a:rPr>
              <a:t>Britney Spears babies</a:t>
            </a:r>
          </a:p>
          <a:p>
            <a:pPr algn="ctr"/>
            <a:r>
              <a:rPr lang="en-US" sz="1200" dirty="0" smtClean="0">
                <a:latin typeface="Arial Narrow" pitchFamily="34" charset="0"/>
              </a:rPr>
              <a:t>…</a:t>
            </a:r>
          </a:p>
          <a:p>
            <a:pPr algn="ctr"/>
            <a:r>
              <a:rPr lang="en-US" sz="1200" dirty="0" smtClean="0">
                <a:latin typeface="Arial Narrow" pitchFamily="34" charset="0"/>
              </a:rPr>
              <a:t>…</a:t>
            </a:r>
          </a:p>
          <a:p>
            <a:pPr algn="ctr"/>
            <a:r>
              <a:rPr lang="en-US" sz="1200" dirty="0" smtClean="0">
                <a:latin typeface="Arial Narrow" pitchFamily="34" charset="0"/>
              </a:rPr>
              <a:t>Britney Spear albums</a:t>
            </a:r>
          </a:p>
          <a:p>
            <a:pPr algn="ctr"/>
            <a:r>
              <a:rPr lang="en-US" sz="1200" dirty="0" smtClean="0">
                <a:latin typeface="Arial Narrow" pitchFamily="34" charset="0"/>
              </a:rPr>
              <a:t>Britney Spears age</a:t>
            </a:r>
          </a:p>
          <a:p>
            <a:pPr algn="ctr"/>
            <a:r>
              <a:rPr lang="en-US" sz="1200" dirty="0" smtClean="0">
                <a:latin typeface="Arial Narrow" pitchFamily="34" charset="0"/>
              </a:rPr>
              <a:t>…</a:t>
            </a:r>
          </a:p>
          <a:p>
            <a:pPr algn="ctr"/>
            <a:r>
              <a:rPr lang="en-US" sz="1200" dirty="0" smtClean="0">
                <a:latin typeface="Arial Narrow" pitchFamily="34" charset="0"/>
              </a:rPr>
              <a:t>…</a:t>
            </a:r>
          </a:p>
          <a:p>
            <a:pPr algn="ctr"/>
            <a:r>
              <a:rPr lang="en-US" sz="1200" dirty="0" smtClean="0">
                <a:latin typeface="Arial Narrow" pitchFamily="34" charset="0"/>
              </a:rPr>
              <a:t>Tom Cruise Nicole Kidman</a:t>
            </a:r>
          </a:p>
          <a:p>
            <a:pPr algn="ctr"/>
            <a:r>
              <a:rPr lang="en-US" sz="1200" dirty="0" smtClean="0">
                <a:latin typeface="Arial Narrow" pitchFamily="34" charset="0"/>
              </a:rPr>
              <a:t>Nicole Kidman pregnant</a:t>
            </a:r>
          </a:p>
          <a:p>
            <a:pPr algn="ctr"/>
            <a:r>
              <a:rPr lang="en-US" sz="1200" dirty="0" smtClean="0">
                <a:latin typeface="Arial Narrow" pitchFamily="34" charset="0"/>
              </a:rPr>
              <a:t>Nicole Kidman Keith Urban</a:t>
            </a:r>
          </a:p>
          <a:p>
            <a:pPr algn="ctr"/>
            <a:r>
              <a:rPr lang="en-US" sz="1200" dirty="0" smtClean="0">
                <a:latin typeface="Arial Narrow" pitchFamily="34" charset="0"/>
              </a:rPr>
              <a:t>Nicole Kidman movies Nicole Kidman United</a:t>
            </a:r>
            <a:endParaRPr lang="en-US" sz="1200" dirty="0" smtClean="0"/>
          </a:p>
        </p:txBody>
      </p:sp>
      <p:sp>
        <p:nvSpPr>
          <p:cNvPr id="15" name="Double Bracket 14"/>
          <p:cNvSpPr/>
          <p:nvPr/>
        </p:nvSpPr>
        <p:spPr>
          <a:xfrm>
            <a:off x="2209800" y="2590800"/>
            <a:ext cx="1219200" cy="16764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smtClean="0"/>
          </a:p>
          <a:p>
            <a:pPr algn="ctr"/>
            <a:endParaRPr lang="en-US" sz="1200" dirty="0" smtClean="0"/>
          </a:p>
          <a:p>
            <a:pPr algn="ctr"/>
            <a:r>
              <a:rPr lang="en-US" sz="1200" dirty="0" smtClean="0"/>
              <a:t>Height</a:t>
            </a:r>
          </a:p>
          <a:p>
            <a:pPr algn="ctr"/>
            <a:r>
              <a:rPr lang="en-US" sz="1200" dirty="0" smtClean="0"/>
              <a:t>Age</a:t>
            </a:r>
          </a:p>
          <a:p>
            <a:pPr algn="ctr"/>
            <a:r>
              <a:rPr lang="en-US" sz="1200" dirty="0" smtClean="0"/>
              <a:t>Babies</a:t>
            </a:r>
          </a:p>
          <a:p>
            <a:pPr algn="ctr"/>
            <a:r>
              <a:rPr lang="en-US" sz="1200" dirty="0" smtClean="0"/>
              <a:t>Weight</a:t>
            </a:r>
          </a:p>
          <a:p>
            <a:pPr algn="ctr"/>
            <a:r>
              <a:rPr lang="en-US" sz="1200" dirty="0" smtClean="0"/>
              <a:t>Albums</a:t>
            </a:r>
          </a:p>
          <a:p>
            <a:pPr algn="ctr"/>
            <a:r>
              <a:rPr lang="en-US" sz="1200" dirty="0" smtClean="0"/>
              <a:t>Music</a:t>
            </a:r>
          </a:p>
          <a:p>
            <a:pPr algn="ctr"/>
            <a:endParaRPr lang="en-US" dirty="0"/>
          </a:p>
        </p:txBody>
      </p:sp>
      <p:sp>
        <p:nvSpPr>
          <p:cNvPr id="16" name="Double Bracket 15"/>
          <p:cNvSpPr/>
          <p:nvPr/>
        </p:nvSpPr>
        <p:spPr>
          <a:xfrm>
            <a:off x="2209800" y="4419600"/>
            <a:ext cx="1219200" cy="16764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smtClean="0"/>
          </a:p>
          <a:p>
            <a:pPr algn="ctr"/>
            <a:endParaRPr lang="en-US" sz="1200" dirty="0" smtClean="0"/>
          </a:p>
          <a:p>
            <a:pPr algn="ctr"/>
            <a:r>
              <a:rPr lang="en-US" sz="1200" dirty="0" smtClean="0"/>
              <a:t>Tom Cruise</a:t>
            </a:r>
          </a:p>
          <a:p>
            <a:pPr algn="ctr"/>
            <a:r>
              <a:rPr lang="en-US" sz="1200" dirty="0" smtClean="0"/>
              <a:t>pregnant</a:t>
            </a:r>
          </a:p>
          <a:p>
            <a:pPr algn="ctr"/>
            <a:r>
              <a:rPr lang="en-US" sz="1200" dirty="0" smtClean="0"/>
              <a:t>Keith Urban</a:t>
            </a:r>
          </a:p>
          <a:p>
            <a:pPr algn="ctr"/>
            <a:r>
              <a:rPr lang="en-US" sz="1200" dirty="0" smtClean="0"/>
              <a:t>United</a:t>
            </a:r>
          </a:p>
          <a:p>
            <a:pPr algn="ctr"/>
            <a:r>
              <a:rPr lang="en-US" sz="1200" dirty="0" smtClean="0"/>
              <a:t>movies</a:t>
            </a:r>
            <a:endParaRPr lang="en-US" dirty="0"/>
          </a:p>
        </p:txBody>
      </p:sp>
      <p:sp>
        <p:nvSpPr>
          <p:cNvPr id="17" name="Flowchart: Multidocument 23"/>
          <p:cNvSpPr/>
          <p:nvPr/>
        </p:nvSpPr>
        <p:spPr>
          <a:xfrm>
            <a:off x="3810000" y="4876800"/>
            <a:ext cx="1371600" cy="762000"/>
          </a:xfrm>
          <a:prstGeom prst="flowChartMultidocumen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http://www.</a:t>
            </a:r>
            <a:endParaRPr lang="en-US" sz="1200" dirty="0">
              <a:solidFill>
                <a:schemeClr val="tx1"/>
              </a:solidFill>
            </a:endParaRPr>
          </a:p>
        </p:txBody>
      </p:sp>
      <p:sp>
        <p:nvSpPr>
          <p:cNvPr id="18" name="Flowchart: Multidocument 31"/>
          <p:cNvSpPr/>
          <p:nvPr/>
        </p:nvSpPr>
        <p:spPr>
          <a:xfrm>
            <a:off x="3733800" y="3124200"/>
            <a:ext cx="1371600" cy="762000"/>
          </a:xfrm>
          <a:prstGeom prst="flowChartMultidocumen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http://www.</a:t>
            </a:r>
            <a:endParaRPr lang="en-US" sz="1200" dirty="0">
              <a:solidFill>
                <a:schemeClr val="tx1"/>
              </a:solidFill>
            </a:endParaRPr>
          </a:p>
        </p:txBody>
      </p:sp>
      <p:grpSp>
        <p:nvGrpSpPr>
          <p:cNvPr id="19" name="Group 18"/>
          <p:cNvGrpSpPr/>
          <p:nvPr/>
        </p:nvGrpSpPr>
        <p:grpSpPr>
          <a:xfrm>
            <a:off x="5486400" y="3048000"/>
            <a:ext cx="1143000" cy="838200"/>
            <a:chOff x="5486400" y="3124200"/>
            <a:chExt cx="1143000" cy="838200"/>
          </a:xfrm>
        </p:grpSpPr>
        <p:sp>
          <p:nvSpPr>
            <p:cNvPr id="20" name="Rectangle 19"/>
            <p:cNvSpPr/>
            <p:nvPr/>
          </p:nvSpPr>
          <p:spPr>
            <a:xfrm>
              <a:off x="5486400" y="3124200"/>
              <a:ext cx="1143000" cy="152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5486400" y="3352800"/>
              <a:ext cx="1143000" cy="152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5486400" y="3581400"/>
              <a:ext cx="1143000" cy="152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5486400" y="3810000"/>
              <a:ext cx="1143000" cy="152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p:cNvGrpSpPr/>
          <p:nvPr/>
        </p:nvGrpSpPr>
        <p:grpSpPr>
          <a:xfrm>
            <a:off x="5486400" y="4800600"/>
            <a:ext cx="1143000" cy="838200"/>
            <a:chOff x="7162800" y="3124200"/>
            <a:chExt cx="1143000" cy="838200"/>
          </a:xfrm>
        </p:grpSpPr>
        <p:sp>
          <p:nvSpPr>
            <p:cNvPr id="25" name="Rectangle 24"/>
            <p:cNvSpPr/>
            <p:nvPr/>
          </p:nvSpPr>
          <p:spPr>
            <a:xfrm>
              <a:off x="7162800" y="3124200"/>
              <a:ext cx="1143000" cy="152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7162800" y="3352800"/>
              <a:ext cx="1143000" cy="152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7162800" y="3581400"/>
              <a:ext cx="1143000" cy="1524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7162800" y="3810000"/>
              <a:ext cx="1143000" cy="1524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p:cNvGrpSpPr/>
          <p:nvPr/>
        </p:nvGrpSpPr>
        <p:grpSpPr>
          <a:xfrm>
            <a:off x="7315200" y="3048000"/>
            <a:ext cx="1143000" cy="838200"/>
            <a:chOff x="7162800" y="3124200"/>
            <a:chExt cx="1143000" cy="838200"/>
          </a:xfrm>
        </p:grpSpPr>
        <p:sp>
          <p:nvSpPr>
            <p:cNvPr id="30" name="Rectangle 29"/>
            <p:cNvSpPr/>
            <p:nvPr/>
          </p:nvSpPr>
          <p:spPr>
            <a:xfrm>
              <a:off x="7162800" y="3124200"/>
              <a:ext cx="1143000" cy="152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7162800" y="3352800"/>
              <a:ext cx="1143000" cy="152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162800" y="3581400"/>
              <a:ext cx="1143000" cy="152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7162800" y="3810000"/>
              <a:ext cx="1143000" cy="152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p:cNvGrpSpPr/>
          <p:nvPr/>
        </p:nvGrpSpPr>
        <p:grpSpPr>
          <a:xfrm>
            <a:off x="7391400" y="4800600"/>
            <a:ext cx="1143000" cy="838200"/>
            <a:chOff x="7162800" y="5486400"/>
            <a:chExt cx="1143000" cy="838200"/>
          </a:xfrm>
        </p:grpSpPr>
        <p:sp>
          <p:nvSpPr>
            <p:cNvPr id="35" name="Rectangle 34"/>
            <p:cNvSpPr/>
            <p:nvPr/>
          </p:nvSpPr>
          <p:spPr>
            <a:xfrm>
              <a:off x="7162800" y="6172200"/>
              <a:ext cx="1143000" cy="152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162800" y="5943600"/>
              <a:ext cx="1143000" cy="152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7162800" y="5715000"/>
              <a:ext cx="1143000" cy="1524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7162800" y="5486400"/>
              <a:ext cx="1143000" cy="1524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59217028"/>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Aspect Models</a:t>
            </a:r>
            <a:endParaRPr lang="en-US" dirty="0"/>
          </a:p>
        </p:txBody>
      </p:sp>
      <p:sp>
        <p:nvSpPr>
          <p:cNvPr id="19" name="Content Placeholder 2"/>
          <p:cNvSpPr txBox="1">
            <a:spLocks/>
          </p:cNvSpPr>
          <p:nvPr/>
        </p:nvSpPr>
        <p:spPr>
          <a:xfrm>
            <a:off x="457199" y="1219200"/>
            <a:ext cx="8686801" cy="4937760"/>
          </a:xfrm>
          <a:prstGeom prst="rect">
            <a:avLst/>
          </a:prstGeom>
        </p:spPr>
        <p:txBody>
          <a:bodyPr vert="horz" lIns="91440" tIns="45720" rIns="91440" bIns="45720" rtlCol="0">
            <a:normAutofit/>
          </a:bodyPr>
          <a:lstStyle>
            <a:lvl1pPr marL="182880" indent="-182880" defTabSz="914400">
              <a:spcBef>
                <a:spcPct val="20000"/>
              </a:spcBef>
              <a:buClr>
                <a:schemeClr val="accent1"/>
              </a:buClr>
              <a:buSzPct val="85000"/>
              <a:buFont typeface="Arial" pitchFamily="34" charset="0"/>
              <a:buChar char="•"/>
              <a:defRPr sz="2000" b="1"/>
            </a:lvl1pPr>
            <a:lvl2pPr indent="-182880" defTabSz="914400">
              <a:spcBef>
                <a:spcPct val="20000"/>
              </a:spcBef>
              <a:buClr>
                <a:schemeClr val="accent1"/>
              </a:buClr>
              <a:buSzPct val="85000"/>
              <a:buFont typeface="Arial" pitchFamily="34" charset="0"/>
              <a:buChar char="•"/>
              <a:defRPr sz="2000"/>
            </a:lvl2pPr>
            <a:lvl3pPr marL="731520" indent="-182880" defTabSz="914400">
              <a:spcBef>
                <a:spcPct val="20000"/>
              </a:spcBef>
              <a:buClr>
                <a:schemeClr val="accent1"/>
              </a:buClr>
              <a:buSzPct val="90000"/>
              <a:buFont typeface="Arial" pitchFamily="34" charset="0"/>
              <a:buChar char="•"/>
              <a:defRPr sz="2000"/>
            </a:lvl3pPr>
            <a:lvl4pPr marL="1005840" indent="-182880" defTabSz="914400">
              <a:spcBef>
                <a:spcPct val="20000"/>
              </a:spcBef>
              <a:buClr>
                <a:schemeClr val="accent1"/>
              </a:buClr>
              <a:buFont typeface="Arial" pitchFamily="34" charset="0"/>
              <a:buChar char="•"/>
              <a:defRPr sz="2000"/>
            </a:lvl4pPr>
            <a:lvl5pPr marL="1188720" indent="-137160" defTabSz="914400">
              <a:spcBef>
                <a:spcPct val="20000"/>
              </a:spcBef>
              <a:buClr>
                <a:schemeClr val="accent1"/>
              </a:buClr>
              <a:buSzPct val="100000"/>
              <a:buFont typeface="Arial" pitchFamily="34" charset="0"/>
              <a:buChar char="•"/>
              <a:defRPr sz="2000" baseline="0"/>
            </a:lvl5pPr>
            <a:lvl6pPr marL="1371600" indent="-182880" defTabSz="914400">
              <a:spcBef>
                <a:spcPct val="20000"/>
              </a:spcBef>
              <a:buClr>
                <a:schemeClr val="accent1"/>
              </a:buClr>
              <a:buFont typeface="Arial" pitchFamily="34" charset="0"/>
              <a:buChar char="•"/>
              <a:defRPr sz="1300"/>
            </a:lvl6pPr>
            <a:lvl7pPr marL="1554480" indent="-182880" defTabSz="914400">
              <a:spcBef>
                <a:spcPct val="20000"/>
              </a:spcBef>
              <a:buClr>
                <a:schemeClr val="accent1"/>
              </a:buClr>
              <a:buFont typeface="Arial" pitchFamily="34" charset="0"/>
              <a:buChar char="•"/>
              <a:defRPr sz="1300"/>
            </a:lvl7pPr>
            <a:lvl8pPr marL="1737360" indent="-182880" defTabSz="914400">
              <a:spcBef>
                <a:spcPct val="20000"/>
              </a:spcBef>
              <a:buClr>
                <a:schemeClr val="accent1"/>
              </a:buClr>
              <a:buFont typeface="Arial" pitchFamily="34" charset="0"/>
              <a:buChar char="•"/>
              <a:defRPr sz="1300"/>
            </a:lvl8pPr>
            <a:lvl9pPr marL="1920240" indent="-182880" defTabSz="914400">
              <a:spcBef>
                <a:spcPct val="20000"/>
              </a:spcBef>
              <a:buClr>
                <a:schemeClr val="accent1"/>
              </a:buClr>
              <a:buFont typeface="Arial" pitchFamily="34" charset="0"/>
              <a:buChar char="•"/>
              <a:defRPr sz="1300"/>
            </a:lvl9pPr>
          </a:lstStyle>
          <a:p>
            <a:r>
              <a:rPr lang="en-US" b="0" dirty="0" smtClean="0"/>
              <a:t>Direct</a:t>
            </a:r>
          </a:p>
          <a:p>
            <a:pPr lvl="1"/>
            <a:r>
              <a:rPr lang="en-US" b="0" dirty="0" smtClean="0"/>
              <a:t>Explicitly </a:t>
            </a:r>
            <a:r>
              <a:rPr lang="en-US" b="0" dirty="0"/>
              <a:t>queried aspects.</a:t>
            </a:r>
          </a:p>
          <a:p>
            <a:pPr lvl="1"/>
            <a:r>
              <a:rPr lang="en-US" dirty="0"/>
              <a:t>m</a:t>
            </a:r>
            <a:r>
              <a:rPr lang="en-US" dirty="0" err="1"/>
              <a:t>ovie</a:t>
            </a:r>
            <a:r>
              <a:rPr lang="en-US" dirty="0"/>
              <a:t> names, awards…</a:t>
            </a:r>
          </a:p>
          <a:p>
            <a:pPr lvl="2"/>
            <a:endParaRPr lang="en-US" dirty="0"/>
          </a:p>
          <a:p>
            <a:r>
              <a:rPr lang="en-US" b="0" dirty="0" smtClean="0"/>
              <a:t>Related</a:t>
            </a:r>
          </a:p>
          <a:p>
            <a:pPr lvl="1"/>
            <a:r>
              <a:rPr lang="en-US" b="0" dirty="0" smtClean="0"/>
              <a:t>Aspects </a:t>
            </a:r>
            <a:r>
              <a:rPr lang="en-US" b="0" dirty="0"/>
              <a:t>queried for similar entities.</a:t>
            </a:r>
          </a:p>
          <a:p>
            <a:pPr lvl="1"/>
            <a:r>
              <a:rPr lang="en-US" dirty="0"/>
              <a:t>movies, music, albums…</a:t>
            </a:r>
          </a:p>
          <a:p>
            <a:pPr lvl="1"/>
            <a:r>
              <a:rPr lang="en-US" dirty="0"/>
              <a:t>senator, congressman,…</a:t>
            </a:r>
          </a:p>
          <a:p>
            <a:pPr lvl="2"/>
            <a:endParaRPr lang="en-US" dirty="0"/>
          </a:p>
          <a:p>
            <a:r>
              <a:rPr lang="en-US" b="0" dirty="0" smtClean="0"/>
              <a:t>General</a:t>
            </a:r>
          </a:p>
          <a:p>
            <a:pPr lvl="1"/>
            <a:r>
              <a:rPr lang="en-US" b="0" dirty="0" smtClean="0"/>
              <a:t>Aspects queried for all entities.</a:t>
            </a:r>
          </a:p>
          <a:p>
            <a:pPr lvl="1"/>
            <a:r>
              <a:rPr lang="en-US" dirty="0" smtClean="0"/>
              <a:t>spouse</a:t>
            </a:r>
            <a:r>
              <a:rPr lang="en-US" dirty="0"/>
              <a:t>, other relationships…</a:t>
            </a:r>
          </a:p>
          <a:p>
            <a:pPr lvl="1"/>
            <a:r>
              <a:rPr lang="en-US" dirty="0"/>
              <a:t>height, age, weight,…</a:t>
            </a:r>
          </a:p>
        </p:txBody>
      </p:sp>
      <p:grpSp>
        <p:nvGrpSpPr>
          <p:cNvPr id="20" name="Content Placeholder 33"/>
          <p:cNvGrpSpPr>
            <a:grpSpLocks noGrp="1"/>
          </p:cNvGrpSpPr>
          <p:nvPr/>
        </p:nvGrpSpPr>
        <p:grpSpPr>
          <a:xfrm>
            <a:off x="4967607" y="1393746"/>
            <a:ext cx="4114800" cy="3429000"/>
            <a:chOff x="990600" y="3581400"/>
            <a:chExt cx="4824047" cy="2514600"/>
          </a:xfrm>
        </p:grpSpPr>
        <p:sp>
          <p:nvSpPr>
            <p:cNvPr id="21" name="Double Bracket 20"/>
            <p:cNvSpPr/>
            <p:nvPr/>
          </p:nvSpPr>
          <p:spPr>
            <a:xfrm>
              <a:off x="1219199" y="3972560"/>
              <a:ext cx="1066800" cy="2123439"/>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dirty="0" smtClean="0"/>
                <a:t>Born</a:t>
              </a:r>
            </a:p>
            <a:p>
              <a:pPr algn="ctr"/>
              <a:endParaRPr lang="en-US" sz="1050" dirty="0" smtClean="0"/>
            </a:p>
            <a:p>
              <a:pPr algn="ctr"/>
              <a:r>
                <a:rPr lang="en-US" sz="1050" dirty="0" smtClean="0"/>
                <a:t>Parents</a:t>
              </a:r>
            </a:p>
            <a:p>
              <a:pPr algn="ctr"/>
              <a:endParaRPr lang="en-US" sz="1050" dirty="0" smtClean="0"/>
            </a:p>
            <a:p>
              <a:pPr algn="ctr"/>
              <a:r>
                <a:rPr lang="en-US" sz="1050" dirty="0" smtClean="0"/>
                <a:t>Wife</a:t>
              </a:r>
            </a:p>
            <a:p>
              <a:pPr algn="ctr"/>
              <a:endParaRPr lang="en-US" sz="1050" dirty="0" smtClean="0"/>
            </a:p>
            <a:p>
              <a:pPr algn="ctr"/>
              <a:r>
                <a:rPr lang="en-US" sz="1050" dirty="0" smtClean="0"/>
                <a:t>Husband</a:t>
              </a:r>
            </a:p>
            <a:p>
              <a:pPr algn="ctr"/>
              <a:endParaRPr lang="en-US" sz="1050" dirty="0" smtClean="0"/>
            </a:p>
            <a:p>
              <a:pPr algn="ctr"/>
              <a:r>
                <a:rPr lang="en-US" sz="1050" dirty="0" smtClean="0"/>
                <a:t>Children</a:t>
              </a:r>
            </a:p>
            <a:p>
              <a:pPr algn="ctr"/>
              <a:r>
                <a:rPr lang="en-US" sz="1050" dirty="0" smtClean="0"/>
                <a:t>…</a:t>
              </a:r>
            </a:p>
          </p:txBody>
        </p:sp>
        <p:sp>
          <p:nvSpPr>
            <p:cNvPr id="22" name="Double Bracket 21"/>
            <p:cNvSpPr/>
            <p:nvPr/>
          </p:nvSpPr>
          <p:spPr>
            <a:xfrm>
              <a:off x="2971801" y="3962400"/>
              <a:ext cx="1056162"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dirty="0" smtClean="0"/>
                <a:t>Movies</a:t>
              </a:r>
            </a:p>
            <a:p>
              <a:pPr algn="ctr"/>
              <a:r>
                <a:rPr lang="en-US" sz="1050" dirty="0" smtClean="0"/>
                <a:t>Films</a:t>
              </a:r>
            </a:p>
            <a:p>
              <a:pPr algn="ctr"/>
              <a:r>
                <a:rPr lang="en-US" sz="1050" dirty="0" smtClean="0"/>
                <a:t>Debut</a:t>
              </a:r>
            </a:p>
            <a:p>
              <a:pPr algn="ctr"/>
              <a:r>
                <a:rPr lang="en-US" sz="1050" dirty="0" smtClean="0"/>
                <a:t>…</a:t>
              </a:r>
              <a:endParaRPr lang="en-US" sz="1050" dirty="0"/>
            </a:p>
          </p:txBody>
        </p:sp>
        <p:sp>
          <p:nvSpPr>
            <p:cNvPr id="23" name="Double Bracket 22"/>
            <p:cNvSpPr/>
            <p:nvPr/>
          </p:nvSpPr>
          <p:spPr>
            <a:xfrm>
              <a:off x="2971801" y="5105400"/>
              <a:ext cx="1056162"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dirty="0" smtClean="0"/>
                <a:t>Senator</a:t>
              </a:r>
            </a:p>
            <a:p>
              <a:pPr algn="ctr"/>
              <a:r>
                <a:rPr lang="en-US" sz="1050" dirty="0" smtClean="0"/>
                <a:t>Senate</a:t>
              </a:r>
            </a:p>
            <a:p>
              <a:pPr algn="ctr"/>
              <a:r>
                <a:rPr lang="en-US" sz="1050" dirty="0" smtClean="0"/>
                <a:t>President</a:t>
              </a:r>
            </a:p>
            <a:p>
              <a:pPr algn="ctr"/>
              <a:r>
                <a:rPr lang="en-US" sz="1050" dirty="0" smtClean="0"/>
                <a:t>presidential</a:t>
              </a:r>
            </a:p>
            <a:p>
              <a:pPr algn="ctr"/>
              <a:r>
                <a:rPr lang="en-US" sz="1050" dirty="0" smtClean="0"/>
                <a:t>…</a:t>
              </a:r>
              <a:endParaRPr lang="en-US" sz="1050" dirty="0"/>
            </a:p>
          </p:txBody>
        </p:sp>
        <p:sp>
          <p:nvSpPr>
            <p:cNvPr id="24" name="Double Bracket 23"/>
            <p:cNvSpPr/>
            <p:nvPr/>
          </p:nvSpPr>
          <p:spPr>
            <a:xfrm>
              <a:off x="4343399" y="3962400"/>
              <a:ext cx="1283594"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dirty="0" smtClean="0"/>
                <a:t>Scientology</a:t>
              </a:r>
            </a:p>
            <a:p>
              <a:pPr algn="ctr"/>
              <a:r>
                <a:rPr lang="en-US" sz="1000" dirty="0" smtClean="0"/>
                <a:t>Nicole Kidman</a:t>
              </a:r>
            </a:p>
            <a:p>
              <a:pPr algn="ctr"/>
              <a:r>
                <a:rPr lang="en-US" sz="1000" dirty="0" smtClean="0"/>
                <a:t>Katie Holmes</a:t>
              </a:r>
            </a:p>
            <a:p>
              <a:pPr algn="ctr"/>
              <a:r>
                <a:rPr lang="en-US" sz="1000" dirty="0" smtClean="0"/>
                <a:t>…</a:t>
              </a:r>
              <a:endParaRPr lang="en-US" sz="1000" dirty="0"/>
            </a:p>
          </p:txBody>
        </p:sp>
        <p:sp>
          <p:nvSpPr>
            <p:cNvPr id="25" name="Double Bracket 24"/>
            <p:cNvSpPr/>
            <p:nvPr/>
          </p:nvSpPr>
          <p:spPr>
            <a:xfrm>
              <a:off x="4343400" y="5105400"/>
              <a:ext cx="1369454"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00" dirty="0" smtClean="0"/>
            </a:p>
            <a:p>
              <a:pPr algn="ctr"/>
              <a:endParaRPr lang="en-US" sz="1000" dirty="0"/>
            </a:p>
            <a:p>
              <a:pPr algn="ctr"/>
              <a:r>
                <a:rPr lang="en-US" sz="1000" dirty="0" smtClean="0"/>
                <a:t>Global </a:t>
              </a:r>
              <a:r>
                <a:rPr lang="en-US" sz="1000" dirty="0" smtClean="0"/>
                <a:t>warming</a:t>
              </a:r>
            </a:p>
            <a:p>
              <a:pPr algn="ctr"/>
              <a:r>
                <a:rPr lang="en-US" sz="1000" dirty="0" smtClean="0"/>
                <a:t>An inconvenient truth</a:t>
              </a:r>
            </a:p>
            <a:p>
              <a:pPr algn="ctr"/>
              <a:r>
                <a:rPr lang="en-US" sz="1000" dirty="0" smtClean="0"/>
                <a:t>Oscar</a:t>
              </a:r>
            </a:p>
            <a:p>
              <a:pPr algn="ctr"/>
              <a:r>
                <a:rPr lang="en-US" sz="1000" dirty="0" smtClean="0"/>
                <a:t>…</a:t>
              </a:r>
              <a:endParaRPr lang="en-US" sz="1000" dirty="0"/>
            </a:p>
          </p:txBody>
        </p:sp>
        <p:cxnSp>
          <p:nvCxnSpPr>
            <p:cNvPr id="26" name="Straight Arrow Connector 25"/>
            <p:cNvCxnSpPr>
              <a:stCxn id="21" idx="3"/>
              <a:endCxn id="22" idx="1"/>
            </p:cNvCxnSpPr>
            <p:nvPr/>
          </p:nvCxnSpPr>
          <p:spPr>
            <a:xfrm flipV="1">
              <a:off x="2286000" y="4457700"/>
              <a:ext cx="685801" cy="57658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21" idx="3"/>
              <a:endCxn id="23" idx="1"/>
            </p:cNvCxnSpPr>
            <p:nvPr/>
          </p:nvCxnSpPr>
          <p:spPr>
            <a:xfrm>
              <a:off x="2286000" y="5034280"/>
              <a:ext cx="685801" cy="5664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22" idx="3"/>
              <a:endCxn id="24" idx="1"/>
            </p:cNvCxnSpPr>
            <p:nvPr/>
          </p:nvCxnSpPr>
          <p:spPr>
            <a:xfrm>
              <a:off x="4027963" y="4457700"/>
              <a:ext cx="315436" cy="11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3" idx="3"/>
              <a:endCxn id="25" idx="1"/>
            </p:cNvCxnSpPr>
            <p:nvPr/>
          </p:nvCxnSpPr>
          <p:spPr>
            <a:xfrm>
              <a:off x="4027963" y="5600700"/>
              <a:ext cx="315436" cy="11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990600" y="3581400"/>
              <a:ext cx="1447799" cy="454375"/>
            </a:xfrm>
            <a:prstGeom prst="rect">
              <a:avLst/>
            </a:prstGeom>
            <a:noFill/>
          </p:spPr>
          <p:txBody>
            <a:bodyPr wrap="square" rtlCol="0">
              <a:spAutoFit/>
            </a:bodyPr>
            <a:lstStyle/>
            <a:p>
              <a:pPr algn="ctr"/>
              <a:r>
                <a:rPr lang="en-US" sz="1400" dirty="0" smtClean="0"/>
                <a:t>General Aspects</a:t>
              </a:r>
              <a:endParaRPr lang="en-US" sz="1400" dirty="0"/>
            </a:p>
          </p:txBody>
        </p:sp>
        <p:sp>
          <p:nvSpPr>
            <p:cNvPr id="31" name="TextBox 30"/>
            <p:cNvSpPr txBox="1"/>
            <p:nvPr/>
          </p:nvSpPr>
          <p:spPr>
            <a:xfrm>
              <a:off x="2743199" y="3581400"/>
              <a:ext cx="1447799" cy="454375"/>
            </a:xfrm>
            <a:prstGeom prst="rect">
              <a:avLst/>
            </a:prstGeom>
            <a:noFill/>
          </p:spPr>
          <p:txBody>
            <a:bodyPr wrap="square" rtlCol="0">
              <a:spAutoFit/>
            </a:bodyPr>
            <a:lstStyle/>
            <a:p>
              <a:pPr algn="ctr"/>
              <a:r>
                <a:rPr lang="en-US" sz="1400" dirty="0" smtClean="0"/>
                <a:t>Related Aspects</a:t>
              </a:r>
              <a:endParaRPr lang="en-US" sz="1400" dirty="0"/>
            </a:p>
          </p:txBody>
        </p:sp>
        <p:sp>
          <p:nvSpPr>
            <p:cNvPr id="32" name="TextBox 31"/>
            <p:cNvSpPr txBox="1"/>
            <p:nvPr/>
          </p:nvSpPr>
          <p:spPr>
            <a:xfrm>
              <a:off x="4191000" y="3581400"/>
              <a:ext cx="1447799" cy="454375"/>
            </a:xfrm>
            <a:prstGeom prst="rect">
              <a:avLst/>
            </a:prstGeom>
            <a:noFill/>
          </p:spPr>
          <p:txBody>
            <a:bodyPr wrap="square" rtlCol="0">
              <a:spAutoFit/>
            </a:bodyPr>
            <a:lstStyle/>
            <a:p>
              <a:pPr algn="ctr"/>
              <a:r>
                <a:rPr lang="en-US" sz="1400" dirty="0" smtClean="0"/>
                <a:t>Specific Aspects</a:t>
              </a:r>
              <a:endParaRPr lang="en-US" sz="1400" dirty="0"/>
            </a:p>
          </p:txBody>
        </p:sp>
        <p:sp>
          <p:nvSpPr>
            <p:cNvPr id="33" name="TextBox 32"/>
            <p:cNvSpPr txBox="1"/>
            <p:nvPr/>
          </p:nvSpPr>
          <p:spPr>
            <a:xfrm>
              <a:off x="4273062" y="3978442"/>
              <a:ext cx="1447801" cy="267280"/>
            </a:xfrm>
            <a:prstGeom prst="rect">
              <a:avLst/>
            </a:prstGeom>
            <a:noFill/>
          </p:spPr>
          <p:txBody>
            <a:bodyPr wrap="square" rtlCol="0">
              <a:spAutoFit/>
            </a:bodyPr>
            <a:lstStyle/>
            <a:p>
              <a:pPr algn="ctr"/>
              <a:r>
                <a:rPr lang="en-US" sz="1400" dirty="0" smtClean="0"/>
                <a:t>Tom Cruise</a:t>
              </a:r>
              <a:endParaRPr lang="en-US" sz="1400" dirty="0"/>
            </a:p>
          </p:txBody>
        </p:sp>
        <p:sp>
          <p:nvSpPr>
            <p:cNvPr id="49" name="TextBox 48"/>
            <p:cNvSpPr txBox="1"/>
            <p:nvPr/>
          </p:nvSpPr>
          <p:spPr>
            <a:xfrm>
              <a:off x="4366846" y="5103395"/>
              <a:ext cx="1447801" cy="267280"/>
            </a:xfrm>
            <a:prstGeom prst="rect">
              <a:avLst/>
            </a:prstGeom>
            <a:noFill/>
          </p:spPr>
          <p:txBody>
            <a:bodyPr wrap="square" rtlCol="0">
              <a:spAutoFit/>
            </a:bodyPr>
            <a:lstStyle/>
            <a:p>
              <a:pPr algn="ctr"/>
              <a:r>
                <a:rPr lang="en-US" sz="1400" dirty="0" smtClean="0"/>
                <a:t>Al Gore</a:t>
              </a:r>
              <a:endParaRPr lang="en-US" sz="1400" dirty="0"/>
            </a:p>
          </p:txBody>
        </p:sp>
      </p:grpSp>
    </p:spTree>
    <p:extLst>
      <p:ext uri="{BB962C8B-B14F-4D97-AF65-F5344CB8AC3E}">
        <p14:creationId xmlns:p14="http://schemas.microsoft.com/office/powerpoint/2010/main" val="360427566"/>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Aspect Models</a:t>
            </a:r>
            <a:endParaRPr lang="en-US" dirty="0"/>
          </a:p>
        </p:txBody>
      </p:sp>
      <p:grpSp>
        <p:nvGrpSpPr>
          <p:cNvPr id="7" name="Group 12"/>
          <p:cNvGrpSpPr/>
          <p:nvPr/>
        </p:nvGrpSpPr>
        <p:grpSpPr>
          <a:xfrm>
            <a:off x="6722533" y="3844530"/>
            <a:ext cx="2421467" cy="2635301"/>
            <a:chOff x="4969288" y="3193999"/>
            <a:chExt cx="3390052" cy="2635301"/>
          </a:xfrm>
        </p:grpSpPr>
        <p:sp>
          <p:nvSpPr>
            <p:cNvPr id="15" name="Double Bracket 14"/>
            <p:cNvSpPr/>
            <p:nvPr/>
          </p:nvSpPr>
          <p:spPr>
            <a:xfrm>
              <a:off x="5882780" y="3924300"/>
              <a:ext cx="2057399" cy="19050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t" anchorCtr="0"/>
            <a:lstStyle/>
            <a:p>
              <a:pPr algn="ctr"/>
              <a:r>
                <a:rPr lang="en-US" sz="1200" dirty="0" smtClean="0">
                  <a:latin typeface="Arial Narrow" pitchFamily="34" charset="0"/>
                </a:rPr>
                <a:t>John Cusack</a:t>
              </a:r>
            </a:p>
            <a:p>
              <a:pPr algn="ctr"/>
              <a:r>
                <a:rPr lang="en-US" sz="1200" dirty="0" smtClean="0">
                  <a:latin typeface="Arial Narrow" pitchFamily="34" charset="0"/>
                </a:rPr>
                <a:t>Joe </a:t>
              </a:r>
              <a:r>
                <a:rPr lang="en-US" sz="1200" dirty="0" err="1" smtClean="0">
                  <a:latin typeface="Arial Narrow" pitchFamily="34" charset="0"/>
                </a:rPr>
                <a:t>Pesci</a:t>
              </a:r>
              <a:endParaRPr lang="en-US" sz="1200" dirty="0" smtClean="0">
                <a:latin typeface="Arial Narrow" pitchFamily="34" charset="0"/>
              </a:endParaRPr>
            </a:p>
            <a:p>
              <a:pPr algn="ctr"/>
              <a:r>
                <a:rPr lang="en-US" sz="1200" dirty="0" smtClean="0">
                  <a:latin typeface="Arial Narrow" pitchFamily="34" charset="0"/>
                </a:rPr>
                <a:t>Denzel Washington</a:t>
              </a:r>
            </a:p>
            <a:p>
              <a:pPr algn="ctr"/>
              <a:r>
                <a:rPr lang="en-US" sz="1200" dirty="0" smtClean="0">
                  <a:latin typeface="Arial Narrow" pitchFamily="34" charset="0"/>
                </a:rPr>
                <a:t>Scott Glen</a:t>
              </a:r>
            </a:p>
            <a:p>
              <a:pPr algn="ctr"/>
              <a:r>
                <a:rPr lang="en-US" sz="1200" dirty="0" smtClean="0">
                  <a:latin typeface="Arial Narrow" pitchFamily="34" charset="0"/>
                </a:rPr>
                <a:t>Nicolas Cage</a:t>
              </a:r>
            </a:p>
            <a:p>
              <a:pPr algn="ctr"/>
              <a:r>
                <a:rPr lang="en-US" sz="1200" dirty="0" smtClean="0">
                  <a:latin typeface="Arial Narrow" pitchFamily="34" charset="0"/>
                </a:rPr>
                <a:t>…</a:t>
              </a:r>
            </a:p>
            <a:p>
              <a:pPr algn="ctr"/>
              <a:r>
                <a:rPr lang="en-US" sz="1200" dirty="0" smtClean="0">
                  <a:latin typeface="Arial Narrow" pitchFamily="34" charset="0"/>
                </a:rPr>
                <a:t>…</a:t>
              </a:r>
            </a:p>
            <a:p>
              <a:pPr algn="ctr"/>
              <a:endParaRPr lang="en-US" sz="1400" dirty="0" smtClean="0">
                <a:latin typeface="Arial Narrow" pitchFamily="34" charset="0"/>
              </a:endParaRPr>
            </a:p>
            <a:p>
              <a:pPr algn="ctr"/>
              <a:endParaRPr lang="en-US" sz="1400" dirty="0" smtClean="0">
                <a:latin typeface="Arial Narrow" pitchFamily="34" charset="0"/>
              </a:endParaRPr>
            </a:p>
            <a:p>
              <a:pPr algn="ctr"/>
              <a:endParaRPr lang="en-US" sz="1400" dirty="0" smtClean="0">
                <a:latin typeface="Arial Narrow" pitchFamily="34" charset="0"/>
              </a:endParaRPr>
            </a:p>
          </p:txBody>
        </p:sp>
        <p:sp>
          <p:nvSpPr>
            <p:cNvPr id="16" name="TextBox 15"/>
            <p:cNvSpPr txBox="1"/>
            <p:nvPr/>
          </p:nvSpPr>
          <p:spPr>
            <a:xfrm>
              <a:off x="4969288" y="3193999"/>
              <a:ext cx="3390052" cy="307777"/>
            </a:xfrm>
            <a:prstGeom prst="rect">
              <a:avLst/>
            </a:prstGeom>
            <a:noFill/>
          </p:spPr>
          <p:txBody>
            <a:bodyPr wrap="square" rtlCol="0">
              <a:spAutoFit/>
            </a:bodyPr>
            <a:lstStyle/>
            <a:p>
              <a:pPr algn="ctr"/>
              <a:r>
                <a:rPr lang="en-US" sz="1400" b="1" dirty="0" smtClean="0"/>
                <a:t>Top</a:t>
              </a:r>
              <a:r>
                <a:rPr lang="en-US" sz="1400" b="1" dirty="0"/>
                <a:t> </a:t>
              </a:r>
              <a:r>
                <a:rPr lang="en-US" sz="1400" b="1" dirty="0" smtClean="0"/>
                <a:t>Related Topics</a:t>
              </a:r>
              <a:endParaRPr lang="en-US" sz="1400" b="1" dirty="0"/>
            </a:p>
          </p:txBody>
        </p:sp>
      </p:grpSp>
      <p:cxnSp>
        <p:nvCxnSpPr>
          <p:cNvPr id="27" name="Straight Arrow Connector 26"/>
          <p:cNvCxnSpPr>
            <a:stCxn id="83" idx="3"/>
            <a:endCxn id="15" idx="1"/>
          </p:cNvCxnSpPr>
          <p:nvPr/>
        </p:nvCxnSpPr>
        <p:spPr>
          <a:xfrm>
            <a:off x="6293467" y="5512510"/>
            <a:ext cx="1081561" cy="1482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4236067" y="4521910"/>
            <a:ext cx="2057400" cy="2057400"/>
            <a:chOff x="4182021" y="3403284"/>
            <a:chExt cx="2057400" cy="2057400"/>
          </a:xfrm>
        </p:grpSpPr>
        <p:sp>
          <p:nvSpPr>
            <p:cNvPr id="83" name="Flowchart: Decision 82"/>
            <p:cNvSpPr/>
            <p:nvPr/>
          </p:nvSpPr>
          <p:spPr>
            <a:xfrm>
              <a:off x="5858421" y="4241484"/>
              <a:ext cx="381000" cy="30480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t>
              </a:r>
              <a:endParaRPr lang="en-US" dirty="0"/>
            </a:p>
          </p:txBody>
        </p:sp>
        <p:grpSp>
          <p:nvGrpSpPr>
            <p:cNvPr id="25" name="Group 24"/>
            <p:cNvGrpSpPr/>
            <p:nvPr/>
          </p:nvGrpSpPr>
          <p:grpSpPr>
            <a:xfrm>
              <a:off x="4182021" y="3403284"/>
              <a:ext cx="1866900" cy="2057400"/>
              <a:chOff x="4182021" y="3403284"/>
              <a:chExt cx="1866900" cy="2057400"/>
            </a:xfrm>
          </p:grpSpPr>
          <p:sp>
            <p:nvSpPr>
              <p:cNvPr id="5" name="Double Bracket 4"/>
              <p:cNvSpPr/>
              <p:nvPr/>
            </p:nvSpPr>
            <p:spPr>
              <a:xfrm>
                <a:off x="4182021" y="4470084"/>
                <a:ext cx="1524000"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t" anchorCtr="0"/>
              <a:lstStyle/>
              <a:p>
                <a:pPr algn="ctr"/>
                <a:r>
                  <a:rPr lang="en-US" sz="1200" dirty="0" smtClean="0">
                    <a:solidFill>
                      <a:schemeClr val="tx2"/>
                    </a:solidFill>
                    <a:latin typeface="Arial Narrow" pitchFamily="34" charset="0"/>
                  </a:rPr>
                  <a:t>Johnny </a:t>
                </a:r>
                <a:r>
                  <a:rPr lang="en-US" sz="1200" dirty="0" err="1" smtClean="0">
                    <a:solidFill>
                      <a:schemeClr val="tx2"/>
                    </a:solidFill>
                    <a:latin typeface="Arial Narrow" pitchFamily="34" charset="0"/>
                  </a:rPr>
                  <a:t>Depp</a:t>
                </a:r>
                <a:r>
                  <a:rPr lang="en-US" sz="1200" dirty="0" smtClean="0">
                    <a:solidFill>
                      <a:schemeClr val="tx2"/>
                    </a:solidFill>
                    <a:latin typeface="Arial Narrow" pitchFamily="34" charset="0"/>
                  </a:rPr>
                  <a:t> </a:t>
                </a:r>
                <a:r>
                  <a:rPr lang="en-US" sz="1200" dirty="0" smtClean="0">
                    <a:latin typeface="Arial Narrow" pitchFamily="34" charset="0"/>
                  </a:rPr>
                  <a:t>actor</a:t>
                </a:r>
              </a:p>
              <a:p>
                <a:pPr algn="ctr"/>
                <a:r>
                  <a:rPr lang="en-US" sz="1200" dirty="0" smtClean="0">
                    <a:latin typeface="Arial Narrow" pitchFamily="34" charset="0"/>
                  </a:rPr>
                  <a:t>Johnny </a:t>
                </a:r>
                <a:r>
                  <a:rPr lang="en-US" sz="1200" dirty="0" err="1" smtClean="0">
                    <a:latin typeface="Arial Narrow" pitchFamily="34" charset="0"/>
                  </a:rPr>
                  <a:t>Depp</a:t>
                </a:r>
                <a:r>
                  <a:rPr lang="en-US" sz="1200" dirty="0" smtClean="0">
                    <a:latin typeface="Arial Narrow" pitchFamily="34" charset="0"/>
                  </a:rPr>
                  <a:t> </a:t>
                </a:r>
                <a:r>
                  <a:rPr lang="en-US" sz="1200" dirty="0" err="1" smtClean="0">
                    <a:latin typeface="Arial Narrow" pitchFamily="34" charset="0"/>
                  </a:rPr>
                  <a:t>pics</a:t>
                </a:r>
                <a:endParaRPr lang="en-US" sz="1200" dirty="0" smtClean="0">
                  <a:latin typeface="Arial Narrow" pitchFamily="34" charset="0"/>
                </a:endParaRPr>
              </a:p>
              <a:p>
                <a:pPr algn="ctr"/>
                <a:r>
                  <a:rPr lang="en-US" sz="1200" dirty="0" smtClean="0">
                    <a:latin typeface="Arial Narrow" pitchFamily="34" charset="0"/>
                  </a:rPr>
                  <a:t>…</a:t>
                </a:r>
              </a:p>
              <a:p>
                <a:pPr algn="ctr"/>
                <a:r>
                  <a:rPr lang="en-US" sz="1200" dirty="0" smtClean="0">
                    <a:solidFill>
                      <a:schemeClr val="tx2"/>
                    </a:solidFill>
                    <a:latin typeface="Arial Narrow" pitchFamily="34" charset="0"/>
                  </a:rPr>
                  <a:t>Johnny </a:t>
                </a:r>
                <a:r>
                  <a:rPr lang="en-US" sz="1200" dirty="0" err="1" smtClean="0">
                    <a:solidFill>
                      <a:schemeClr val="tx2"/>
                    </a:solidFill>
                    <a:latin typeface="Arial Narrow" pitchFamily="34" charset="0"/>
                  </a:rPr>
                  <a:t>Depp</a:t>
                </a:r>
                <a:r>
                  <a:rPr lang="en-US" sz="1200" dirty="0" smtClean="0">
                    <a:solidFill>
                      <a:schemeClr val="tx2"/>
                    </a:solidFill>
                    <a:latin typeface="Arial Narrow" pitchFamily="34" charset="0"/>
                  </a:rPr>
                  <a:t> </a:t>
                </a:r>
                <a:r>
                  <a:rPr lang="en-US" sz="1200" dirty="0" smtClean="0">
                    <a:latin typeface="Arial Narrow" pitchFamily="34" charset="0"/>
                  </a:rPr>
                  <a:t>movies</a:t>
                </a:r>
              </a:p>
              <a:p>
                <a:pPr algn="ctr"/>
                <a:r>
                  <a:rPr lang="en-US" sz="1200" dirty="0" smtClean="0">
                    <a:latin typeface="Arial Narrow" pitchFamily="34" charset="0"/>
                  </a:rPr>
                  <a:t>…</a:t>
                </a:r>
              </a:p>
              <a:p>
                <a:pPr algn="ctr"/>
                <a:endParaRPr lang="en-US" sz="1400" dirty="0" smtClean="0">
                  <a:latin typeface="Arial Narrow" pitchFamily="34" charset="0"/>
                </a:endParaRPr>
              </a:p>
              <a:p>
                <a:pPr algn="ctr"/>
                <a:endParaRPr lang="en-US" sz="1400" dirty="0" smtClean="0">
                  <a:latin typeface="Arial Narrow" pitchFamily="34" charset="0"/>
                </a:endParaRPr>
              </a:p>
              <a:p>
                <a:pPr algn="ctr"/>
                <a:endParaRPr lang="en-US" sz="1400" dirty="0" smtClean="0">
                  <a:latin typeface="Arial Narrow" pitchFamily="34" charset="0"/>
                </a:endParaRPr>
              </a:p>
            </p:txBody>
          </p:sp>
          <p:sp>
            <p:nvSpPr>
              <p:cNvPr id="56" name="Double Bracket 55"/>
              <p:cNvSpPr/>
              <p:nvPr/>
            </p:nvSpPr>
            <p:spPr>
              <a:xfrm>
                <a:off x="4182021" y="3403284"/>
                <a:ext cx="1524000"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t" anchorCtr="0"/>
              <a:lstStyle/>
              <a:p>
                <a:pPr algn="ctr"/>
                <a:r>
                  <a:rPr lang="en-US" sz="1200" dirty="0" smtClean="0">
                    <a:solidFill>
                      <a:schemeClr val="tx2"/>
                    </a:solidFill>
                    <a:latin typeface="Arial Narrow" pitchFamily="34" charset="0"/>
                  </a:rPr>
                  <a:t>Nicolas Cage </a:t>
                </a:r>
                <a:r>
                  <a:rPr lang="en-US" sz="1200" dirty="0" smtClean="0">
                    <a:latin typeface="Arial Narrow" pitchFamily="34" charset="0"/>
                  </a:rPr>
                  <a:t>movies</a:t>
                </a:r>
              </a:p>
              <a:p>
                <a:pPr algn="ctr"/>
                <a:r>
                  <a:rPr lang="en-US" sz="1200" dirty="0" smtClean="0">
                    <a:latin typeface="Arial Narrow" pitchFamily="34" charset="0"/>
                  </a:rPr>
                  <a:t>Nicholas Cage </a:t>
                </a:r>
                <a:r>
                  <a:rPr lang="en-US" sz="1200" dirty="0" err="1" smtClean="0">
                    <a:latin typeface="Arial Narrow" pitchFamily="34" charset="0"/>
                  </a:rPr>
                  <a:t>pics</a:t>
                </a:r>
                <a:endParaRPr lang="en-US" sz="1200" dirty="0" smtClean="0">
                  <a:latin typeface="Arial Narrow" pitchFamily="34" charset="0"/>
                </a:endParaRPr>
              </a:p>
              <a:p>
                <a:pPr algn="ctr"/>
                <a:r>
                  <a:rPr lang="en-US" sz="1200" dirty="0" smtClean="0">
                    <a:latin typeface="Arial Narrow" pitchFamily="34" charset="0"/>
                  </a:rPr>
                  <a:t>…</a:t>
                </a:r>
              </a:p>
              <a:p>
                <a:pPr algn="ctr"/>
                <a:r>
                  <a:rPr lang="en-US" sz="1200" dirty="0" smtClean="0">
                    <a:solidFill>
                      <a:schemeClr val="tx2"/>
                    </a:solidFill>
                    <a:latin typeface="Arial Narrow" pitchFamily="34" charset="0"/>
                  </a:rPr>
                  <a:t>Nicolas Cage </a:t>
                </a:r>
                <a:r>
                  <a:rPr lang="en-US" sz="1200" dirty="0" smtClean="0">
                    <a:latin typeface="Arial Narrow" pitchFamily="34" charset="0"/>
                  </a:rPr>
                  <a:t>actor</a:t>
                </a:r>
              </a:p>
              <a:p>
                <a:pPr algn="ctr"/>
                <a:r>
                  <a:rPr lang="en-US" sz="1400" dirty="0" smtClean="0">
                    <a:latin typeface="Arial Narrow" pitchFamily="34" charset="0"/>
                  </a:rPr>
                  <a:t>…</a:t>
                </a:r>
              </a:p>
            </p:txBody>
          </p:sp>
          <p:cxnSp>
            <p:nvCxnSpPr>
              <p:cNvPr id="68" name="Elbow Connector 67"/>
              <p:cNvCxnSpPr>
                <a:stCxn id="56" idx="3"/>
                <a:endCxn id="83" idx="0"/>
              </p:cNvCxnSpPr>
              <p:nvPr/>
            </p:nvCxnSpPr>
            <p:spPr>
              <a:xfrm>
                <a:off x="5706021" y="3898584"/>
                <a:ext cx="342900" cy="342900"/>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1" name="Shape 80"/>
              <p:cNvCxnSpPr>
                <a:stCxn id="5" idx="3"/>
                <a:endCxn id="83" idx="2"/>
              </p:cNvCxnSpPr>
              <p:nvPr/>
            </p:nvCxnSpPr>
            <p:spPr>
              <a:xfrm flipV="1">
                <a:off x="5706021" y="4546284"/>
                <a:ext cx="342900" cy="419100"/>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grpSp>
      </p:grpSp>
      <p:sp>
        <p:nvSpPr>
          <p:cNvPr id="44" name="TextBox 43"/>
          <p:cNvSpPr txBox="1"/>
          <p:nvPr/>
        </p:nvSpPr>
        <p:spPr>
          <a:xfrm>
            <a:off x="710333" y="1075910"/>
            <a:ext cx="2032340" cy="369332"/>
          </a:xfrm>
          <a:prstGeom prst="rect">
            <a:avLst/>
          </a:prstGeom>
          <a:noFill/>
        </p:spPr>
        <p:txBody>
          <a:bodyPr wrap="none" rtlCol="0">
            <a:spAutoFit/>
          </a:bodyPr>
          <a:lstStyle/>
          <a:p>
            <a:r>
              <a:rPr lang="en-US" b="1" dirty="0" smtClean="0"/>
              <a:t>Search Sessions</a:t>
            </a:r>
            <a:endParaRPr lang="en-US" b="1" dirty="0"/>
          </a:p>
        </p:txBody>
      </p:sp>
      <p:sp>
        <p:nvSpPr>
          <p:cNvPr id="48" name="TextBox 47"/>
          <p:cNvSpPr txBox="1"/>
          <p:nvPr/>
        </p:nvSpPr>
        <p:spPr>
          <a:xfrm>
            <a:off x="916921" y="1599130"/>
            <a:ext cx="2150129" cy="2677656"/>
          </a:xfrm>
          <a:prstGeom prst="rect">
            <a:avLst/>
          </a:prstGeom>
          <a:noFill/>
          <a:ln>
            <a:noFill/>
          </a:ln>
        </p:spPr>
        <p:txBody>
          <a:bodyPr wrap="square" rtlCol="0">
            <a:spAutoFit/>
          </a:bodyPr>
          <a:lstStyle/>
          <a:p>
            <a:r>
              <a:rPr lang="en-US" sz="1400" b="1" dirty="0" smtClean="0"/>
              <a:t>Johnny Depp</a:t>
            </a:r>
          </a:p>
          <a:p>
            <a:r>
              <a:rPr lang="en-US" sz="1400" dirty="0" smtClean="0"/>
              <a:t>Pirates </a:t>
            </a:r>
            <a:r>
              <a:rPr lang="en-US" sz="1400" dirty="0"/>
              <a:t>of the Caribbean</a:t>
            </a:r>
          </a:p>
          <a:p>
            <a:endParaRPr lang="en-US" sz="1400" dirty="0" smtClean="0">
              <a:solidFill>
                <a:schemeClr val="accent1"/>
              </a:solidFill>
            </a:endParaRPr>
          </a:p>
          <a:p>
            <a:r>
              <a:rPr lang="en-US" sz="1400" b="1" dirty="0"/>
              <a:t>Johnny </a:t>
            </a:r>
            <a:r>
              <a:rPr lang="en-US" sz="1400" b="1" dirty="0" smtClean="0"/>
              <a:t>Depp</a:t>
            </a:r>
            <a:endParaRPr lang="en-US" sz="1400" b="1" dirty="0">
              <a:solidFill>
                <a:schemeClr val="accent1"/>
              </a:solidFill>
            </a:endParaRPr>
          </a:p>
          <a:p>
            <a:r>
              <a:rPr lang="en-US" sz="1400" dirty="0" smtClean="0">
                <a:solidFill>
                  <a:schemeClr val="accent1"/>
                </a:solidFill>
              </a:rPr>
              <a:t>Nicolas </a:t>
            </a:r>
            <a:r>
              <a:rPr lang="en-US" sz="1400" dirty="0">
                <a:solidFill>
                  <a:schemeClr val="accent1"/>
                </a:solidFill>
              </a:rPr>
              <a:t>Cage</a:t>
            </a:r>
          </a:p>
          <a:p>
            <a:r>
              <a:rPr lang="en-US" sz="1400" dirty="0"/>
              <a:t>Google</a:t>
            </a:r>
          </a:p>
          <a:p>
            <a:r>
              <a:rPr lang="en-US" sz="1400" dirty="0"/>
              <a:t>John Cusack</a:t>
            </a:r>
          </a:p>
          <a:p>
            <a:endParaRPr lang="en-US" sz="1400" dirty="0" smtClean="0"/>
          </a:p>
          <a:p>
            <a:r>
              <a:rPr lang="en-US" sz="1400" dirty="0" err="1" smtClean="0"/>
              <a:t>Walmart</a:t>
            </a:r>
            <a:endParaRPr lang="en-US" sz="1400" dirty="0"/>
          </a:p>
          <a:p>
            <a:r>
              <a:rPr lang="en-US" sz="1400" dirty="0"/>
              <a:t>Joe </a:t>
            </a:r>
            <a:r>
              <a:rPr lang="en-US" sz="1400" dirty="0" err="1"/>
              <a:t>Pesci</a:t>
            </a:r>
            <a:endParaRPr lang="en-US" sz="1400" dirty="0"/>
          </a:p>
          <a:p>
            <a:r>
              <a:rPr lang="en-US" sz="1400" b="1" dirty="0"/>
              <a:t>Johnny Depp</a:t>
            </a:r>
            <a:r>
              <a:rPr lang="en-US" sz="1400" dirty="0"/>
              <a:t> birthday</a:t>
            </a:r>
          </a:p>
          <a:p>
            <a:endParaRPr lang="en-US" sz="1400" dirty="0"/>
          </a:p>
        </p:txBody>
      </p:sp>
      <p:cxnSp>
        <p:nvCxnSpPr>
          <p:cNvPr id="33" name="Straight Arrow Connector 32"/>
          <p:cNvCxnSpPr/>
          <p:nvPr/>
        </p:nvCxnSpPr>
        <p:spPr>
          <a:xfrm>
            <a:off x="3067050" y="2546136"/>
            <a:ext cx="929217" cy="0"/>
          </a:xfrm>
          <a:prstGeom prst="straightConnector1">
            <a:avLst/>
          </a:prstGeom>
          <a:ln>
            <a:solidFill>
              <a:schemeClr val="accent3"/>
            </a:solidFill>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4185268" y="1642087"/>
            <a:ext cx="2844031" cy="1600438"/>
          </a:xfrm>
          <a:prstGeom prst="rect">
            <a:avLst/>
          </a:prstGeom>
          <a:noFill/>
        </p:spPr>
        <p:txBody>
          <a:bodyPr wrap="square" rtlCol="0">
            <a:spAutoFit/>
          </a:bodyPr>
          <a:lstStyle/>
          <a:p>
            <a:r>
              <a:rPr lang="en-US" sz="1400" dirty="0" smtClean="0"/>
              <a:t>Pirates of the </a:t>
            </a:r>
            <a:r>
              <a:rPr lang="en-US" sz="1400" dirty="0" err="1" smtClean="0"/>
              <a:t>Carribbean</a:t>
            </a:r>
            <a:endParaRPr lang="en-US" sz="1400" dirty="0" smtClean="0"/>
          </a:p>
          <a:p>
            <a:r>
              <a:rPr lang="en-US" sz="1400" dirty="0" smtClean="0"/>
              <a:t>Nicolas Cage</a:t>
            </a:r>
          </a:p>
          <a:p>
            <a:r>
              <a:rPr lang="en-US" sz="1400" dirty="0" smtClean="0"/>
              <a:t>Google</a:t>
            </a:r>
          </a:p>
          <a:p>
            <a:r>
              <a:rPr lang="en-US" sz="1400" dirty="0" smtClean="0"/>
              <a:t>John Cusack</a:t>
            </a:r>
          </a:p>
          <a:p>
            <a:r>
              <a:rPr lang="en-US" sz="1400" dirty="0" err="1" smtClean="0"/>
              <a:t>Walmart</a:t>
            </a:r>
            <a:endParaRPr lang="en-US" sz="1400" dirty="0" smtClean="0"/>
          </a:p>
          <a:p>
            <a:r>
              <a:rPr lang="en-US" sz="1400" dirty="0" smtClean="0"/>
              <a:t>Joe </a:t>
            </a:r>
            <a:r>
              <a:rPr lang="en-US" sz="1400" dirty="0" err="1" smtClean="0"/>
              <a:t>Pesci</a:t>
            </a:r>
            <a:endParaRPr lang="en-US" sz="1400" dirty="0" smtClean="0"/>
          </a:p>
          <a:p>
            <a:r>
              <a:rPr lang="en-US" sz="1400" dirty="0" smtClean="0"/>
              <a:t>….</a:t>
            </a:r>
            <a:endParaRPr lang="en-US" sz="1400" dirty="0"/>
          </a:p>
        </p:txBody>
      </p:sp>
      <p:sp>
        <p:nvSpPr>
          <p:cNvPr id="60" name="Left Brace 59"/>
          <p:cNvSpPr/>
          <p:nvPr/>
        </p:nvSpPr>
        <p:spPr>
          <a:xfrm>
            <a:off x="710333" y="1599130"/>
            <a:ext cx="267567" cy="597970"/>
          </a:xfrm>
          <a:prstGeom prst="leftBrace">
            <a:avLst/>
          </a:prstGeom>
          <a:ln>
            <a:solidFill>
              <a:schemeClr val="accent3"/>
            </a:solidFill>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2" name="Left Brace 71"/>
          <p:cNvSpPr/>
          <p:nvPr/>
        </p:nvSpPr>
        <p:spPr>
          <a:xfrm>
            <a:off x="725149" y="2291285"/>
            <a:ext cx="267567" cy="871020"/>
          </a:xfrm>
          <a:prstGeom prst="leftBrace">
            <a:avLst/>
          </a:prstGeom>
          <a:ln>
            <a:solidFill>
              <a:schemeClr val="accent3"/>
            </a:solidFill>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3" name="Left Brace 72"/>
          <p:cNvSpPr/>
          <p:nvPr/>
        </p:nvSpPr>
        <p:spPr>
          <a:xfrm>
            <a:off x="725149" y="3314705"/>
            <a:ext cx="267567" cy="871020"/>
          </a:xfrm>
          <a:prstGeom prst="leftBrace">
            <a:avLst/>
          </a:prstGeom>
          <a:ln>
            <a:solidFill>
              <a:schemeClr val="accent3"/>
            </a:solidFill>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7" name="TextBox 76"/>
          <p:cNvSpPr txBox="1"/>
          <p:nvPr/>
        </p:nvSpPr>
        <p:spPr>
          <a:xfrm>
            <a:off x="4039929" y="1134097"/>
            <a:ext cx="2989370" cy="369332"/>
          </a:xfrm>
          <a:prstGeom prst="rect">
            <a:avLst/>
          </a:prstGeom>
          <a:noFill/>
        </p:spPr>
        <p:txBody>
          <a:bodyPr wrap="none" rtlCol="0">
            <a:spAutoFit/>
          </a:bodyPr>
          <a:lstStyle/>
          <a:p>
            <a:r>
              <a:rPr lang="en-US" b="1" dirty="0" smtClean="0"/>
              <a:t>Candidate Related Topics</a:t>
            </a:r>
            <a:endParaRPr lang="en-US" b="1" dirty="0"/>
          </a:p>
        </p:txBody>
      </p:sp>
      <p:cxnSp>
        <p:nvCxnSpPr>
          <p:cNvPr id="75" name="Straight Arrow Connector 74"/>
          <p:cNvCxnSpPr/>
          <p:nvPr/>
        </p:nvCxnSpPr>
        <p:spPr>
          <a:xfrm>
            <a:off x="4521200" y="3314705"/>
            <a:ext cx="0" cy="962081"/>
          </a:xfrm>
          <a:prstGeom prst="straightConnector1">
            <a:avLst/>
          </a:prstGeom>
          <a:ln>
            <a:solidFill>
              <a:schemeClr val="accent3"/>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62388637"/>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Retrieving and Ordering Sentences</a:t>
            </a:r>
            <a:endParaRPr lang="en-US" dirty="0"/>
          </a:p>
        </p:txBody>
      </p:sp>
      <p:sp>
        <p:nvSpPr>
          <p:cNvPr id="3" name="Content Placeholder 2"/>
          <p:cNvSpPr>
            <a:spLocks noGrp="1"/>
          </p:cNvSpPr>
          <p:nvPr>
            <p:ph idx="1"/>
          </p:nvPr>
        </p:nvSpPr>
        <p:spPr>
          <a:xfrm>
            <a:off x="339071" y="1157153"/>
            <a:ext cx="8505911" cy="5015970"/>
          </a:xfrm>
        </p:spPr>
        <p:txBody>
          <a:bodyPr/>
          <a:lstStyle/>
          <a:p>
            <a:pPr marL="182880" lvl="1"/>
            <a:r>
              <a:rPr lang="en-US" dirty="0"/>
              <a:t>Cover the typical relationship between topic and aspect.</a:t>
            </a:r>
          </a:p>
          <a:p>
            <a:pPr marL="457200" lvl="2"/>
            <a:r>
              <a:rPr lang="en-US" dirty="0" smtClean="0"/>
              <a:t>Enhance </a:t>
            </a:r>
            <a:r>
              <a:rPr lang="en-US" dirty="0" smtClean="0"/>
              <a:t>aspect model with </a:t>
            </a:r>
            <a:r>
              <a:rPr lang="en-US" dirty="0" smtClean="0"/>
              <a:t>context.</a:t>
            </a:r>
          </a:p>
          <a:p>
            <a:pPr marL="457200" lvl="2"/>
            <a:r>
              <a:rPr lang="en-US" dirty="0" smtClean="0"/>
              <a:t>Exploit web redundancy.</a:t>
            </a:r>
            <a:endParaRPr lang="en-US" dirty="0" smtClean="0"/>
          </a:p>
          <a:p>
            <a:pPr marL="457200" lvl="2"/>
            <a:r>
              <a:rPr lang="en-US" dirty="0" smtClean="0"/>
              <a:t>Maximize </a:t>
            </a:r>
            <a:r>
              <a:rPr lang="en-US" dirty="0"/>
              <a:t>diversity and minimize redundancy</a:t>
            </a:r>
            <a:r>
              <a:rPr lang="en-US" dirty="0" smtClean="0"/>
              <a:t>.</a:t>
            </a:r>
          </a:p>
          <a:p>
            <a:endParaRPr lang="en-US" dirty="0"/>
          </a:p>
          <a:p>
            <a:r>
              <a:rPr lang="en-US" dirty="0" smtClean="0"/>
              <a:t>Remove ungrammatical sentences.</a:t>
            </a:r>
          </a:p>
          <a:p>
            <a:pPr lvl="1"/>
            <a:r>
              <a:rPr lang="en-US" dirty="0" smtClean="0"/>
              <a:t>Classifier using language model and lexicographic features.</a:t>
            </a:r>
          </a:p>
          <a:p>
            <a:pPr lvl="1"/>
            <a:endParaRPr lang="en-US" dirty="0"/>
          </a:p>
          <a:p>
            <a:r>
              <a:rPr lang="en-US" dirty="0" smtClean="0"/>
              <a:t>Order sentences in natural timeline</a:t>
            </a:r>
          </a:p>
          <a:p>
            <a:pPr lvl="1"/>
            <a:r>
              <a:rPr lang="en-US" dirty="0" smtClean="0"/>
              <a:t>Used Wikipedia for supervision – Articles follow a biographic timeline.</a:t>
            </a:r>
          </a:p>
          <a:p>
            <a:pPr lvl="1"/>
            <a:r>
              <a:rPr lang="en-US" dirty="0"/>
              <a:t>L</a:t>
            </a:r>
            <a:r>
              <a:rPr lang="en-US" dirty="0" smtClean="0"/>
              <a:t>earn pairwise word precedence models. </a:t>
            </a:r>
          </a:p>
        </p:txBody>
      </p:sp>
    </p:spTree>
    <p:extLst>
      <p:ext uri="{BB962C8B-B14F-4D97-AF65-F5344CB8AC3E}">
        <p14:creationId xmlns:p14="http://schemas.microsoft.com/office/powerpoint/2010/main" val="2227834654"/>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with Summarization System</a:t>
            </a: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767691191"/>
              </p:ext>
            </p:extLst>
          </p:nvPr>
        </p:nvGraphicFramePr>
        <p:xfrm>
          <a:off x="1783537" y="2057400"/>
          <a:ext cx="6101348" cy="405061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2107815" y="1270250"/>
            <a:ext cx="5539771" cy="369332"/>
          </a:xfrm>
          <a:prstGeom prst="rect">
            <a:avLst/>
          </a:prstGeom>
          <a:noFill/>
        </p:spPr>
        <p:txBody>
          <a:bodyPr wrap="square" rtlCol="0">
            <a:spAutoFit/>
          </a:bodyPr>
          <a:lstStyle/>
          <a:p>
            <a:pPr algn="ctr"/>
            <a:r>
              <a:rPr lang="en-US" dirty="0" smtClean="0"/>
              <a:t>Comparison of 400 sentences from 20 topics.</a:t>
            </a:r>
            <a:endParaRPr lang="en-US" dirty="0"/>
          </a:p>
        </p:txBody>
      </p:sp>
    </p:spTree>
    <p:extLst>
      <p:ext uri="{BB962C8B-B14F-4D97-AF65-F5344CB8AC3E}">
        <p14:creationId xmlns:p14="http://schemas.microsoft.com/office/powerpoint/2010/main" val="268330233"/>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xfrm>
            <a:off x="355594" y="1157153"/>
            <a:ext cx="9144000" cy="4176847"/>
          </a:xfrm>
        </p:spPr>
        <p:txBody>
          <a:bodyPr/>
          <a:lstStyle/>
          <a:p>
            <a:pPr marL="0" indent="0">
              <a:buNone/>
            </a:pPr>
            <a:endParaRPr lang="en-US" b="1" dirty="0" smtClean="0"/>
          </a:p>
          <a:p>
            <a:pPr marL="0" indent="0">
              <a:buNone/>
            </a:pPr>
            <a:r>
              <a:rPr lang="en-US" b="1" dirty="0" smtClean="0"/>
              <a:t>Take-away:</a:t>
            </a:r>
            <a:endParaRPr lang="en-US" b="1" dirty="0"/>
          </a:p>
          <a:p>
            <a:pPr lvl="1"/>
            <a:r>
              <a:rPr lang="en-US" dirty="0" smtClean="0"/>
              <a:t>Frequently queried aspects provide useful knowledge about entities.</a:t>
            </a:r>
          </a:p>
          <a:p>
            <a:pPr lvl="1"/>
            <a:r>
              <a:rPr lang="en-US" dirty="0" smtClean="0"/>
              <a:t>Knowledge-driven content selection is usefu</a:t>
            </a:r>
            <a:r>
              <a:rPr lang="en-US" dirty="0" smtClean="0"/>
              <a:t>l for </a:t>
            </a:r>
            <a:r>
              <a:rPr lang="en-US" dirty="0" smtClean="0"/>
              <a:t>organizing information.</a:t>
            </a:r>
            <a:endParaRPr lang="en-US" dirty="0" smtClean="0"/>
          </a:p>
          <a:p>
            <a:pPr marL="0" indent="0">
              <a:buNone/>
            </a:pPr>
            <a:endParaRPr lang="en-US" dirty="0" smtClean="0"/>
          </a:p>
          <a:p>
            <a:pPr marL="0" indent="0">
              <a:buNone/>
            </a:pPr>
            <a:r>
              <a:rPr lang="en-US" b="1" dirty="0" smtClean="0"/>
              <a:t>Future work:</a:t>
            </a:r>
            <a:endParaRPr lang="en-US" b="1" dirty="0" smtClean="0"/>
          </a:p>
          <a:p>
            <a:pPr lvl="1"/>
            <a:r>
              <a:rPr lang="en-US" dirty="0" smtClean="0"/>
              <a:t>Leverage advances in aspect model extraction and summarization.</a:t>
            </a:r>
          </a:p>
          <a:p>
            <a:pPr lvl="1"/>
            <a:r>
              <a:rPr lang="en-US" dirty="0" smtClean="0"/>
              <a:t>Generalize to other entities e.g., Vitamin C.</a:t>
            </a:r>
          </a:p>
          <a:p>
            <a:pPr lvl="1"/>
            <a:r>
              <a:rPr lang="en-US" dirty="0" smtClean="0"/>
              <a:t>What do query logs tell us about events? </a:t>
            </a:r>
          </a:p>
          <a:p>
            <a:pPr lvl="1"/>
            <a:r>
              <a:rPr lang="en-US" dirty="0" smtClean="0"/>
              <a:t>Combining query logs and </a:t>
            </a:r>
            <a:r>
              <a:rPr lang="en-US" dirty="0" smtClean="0"/>
              <a:t>extractions from web documents.</a:t>
            </a:r>
            <a:endParaRPr lang="en-US" dirty="0"/>
          </a:p>
          <a:p>
            <a:endParaRPr lang="en-US" dirty="0"/>
          </a:p>
        </p:txBody>
      </p:sp>
    </p:spTree>
    <p:extLst>
      <p:ext uri="{BB962C8B-B14F-4D97-AF65-F5344CB8AC3E}">
        <p14:creationId xmlns:p14="http://schemas.microsoft.com/office/powerpoint/2010/main" val="904796724"/>
      </p:ext>
    </p:extLst>
  </p:cSld>
  <p:clrMapOvr>
    <a:masterClrMapping/>
  </p:clrMapOvr>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42148" y="4792134"/>
            <a:ext cx="8775505" cy="1947334"/>
          </a:xfrm>
          <a:prstGeom prst="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pic>
        <p:nvPicPr>
          <p:cNvPr id="2" name="Picture 1"/>
          <p:cNvPicPr>
            <a:picLocks noChangeAspect="1"/>
          </p:cNvPicPr>
          <p:nvPr/>
        </p:nvPicPr>
        <p:blipFill>
          <a:blip r:embed="rId2"/>
          <a:stretch>
            <a:fillRect/>
          </a:stretch>
        </p:blipFill>
        <p:spPr>
          <a:xfrm>
            <a:off x="7442536" y="1177939"/>
            <a:ext cx="1475117" cy="1534089"/>
          </a:xfrm>
          <a:prstGeom prst="rect">
            <a:avLst/>
          </a:prstGeom>
        </p:spPr>
      </p:pic>
      <p:pic>
        <p:nvPicPr>
          <p:cNvPr id="3" name="Picture 2"/>
          <p:cNvPicPr>
            <a:picLocks noChangeAspect="1"/>
          </p:cNvPicPr>
          <p:nvPr/>
        </p:nvPicPr>
        <p:blipFill>
          <a:blip r:embed="rId3"/>
          <a:stretch>
            <a:fillRect/>
          </a:stretch>
        </p:blipFill>
        <p:spPr>
          <a:xfrm>
            <a:off x="7175899" y="3138897"/>
            <a:ext cx="1633475" cy="1157512"/>
          </a:xfrm>
          <a:prstGeom prst="rect">
            <a:avLst/>
          </a:prstGeom>
        </p:spPr>
      </p:pic>
      <p:pic>
        <p:nvPicPr>
          <p:cNvPr id="4" name="Picture 3"/>
          <p:cNvPicPr>
            <a:picLocks noChangeAspect="1"/>
          </p:cNvPicPr>
          <p:nvPr/>
        </p:nvPicPr>
        <p:blipFill>
          <a:blip r:embed="rId4"/>
          <a:stretch>
            <a:fillRect/>
          </a:stretch>
        </p:blipFill>
        <p:spPr>
          <a:xfrm>
            <a:off x="7085909" y="5237614"/>
            <a:ext cx="1725647" cy="923021"/>
          </a:xfrm>
          <a:prstGeom prst="rect">
            <a:avLst/>
          </a:prstGeom>
        </p:spPr>
      </p:pic>
      <p:sp>
        <p:nvSpPr>
          <p:cNvPr id="8" name="Rectangle 7"/>
          <p:cNvSpPr/>
          <p:nvPr/>
        </p:nvSpPr>
        <p:spPr>
          <a:xfrm>
            <a:off x="344714" y="1177938"/>
            <a:ext cx="6567715" cy="923330"/>
          </a:xfrm>
          <a:prstGeom prst="rect">
            <a:avLst/>
          </a:prstGeom>
        </p:spPr>
        <p:txBody>
          <a:bodyPr wrap="square">
            <a:spAutoFit/>
          </a:bodyPr>
          <a:lstStyle/>
          <a:p>
            <a:r>
              <a:rPr lang="en-US" b="1" dirty="0" smtClean="0"/>
              <a:t>1) Generating Coherent Event Schemas</a:t>
            </a:r>
            <a:endParaRPr lang="en-US" dirty="0"/>
          </a:p>
          <a:p>
            <a:endParaRPr lang="en-US" dirty="0"/>
          </a:p>
          <a:p>
            <a:r>
              <a:rPr lang="en-US" dirty="0" smtClean="0"/>
              <a:t>Build models of open-domain events.</a:t>
            </a:r>
          </a:p>
        </p:txBody>
      </p:sp>
      <p:sp>
        <p:nvSpPr>
          <p:cNvPr id="9" name="Rectangle 8"/>
          <p:cNvSpPr/>
          <p:nvPr/>
        </p:nvSpPr>
        <p:spPr>
          <a:xfrm>
            <a:off x="344713" y="3195926"/>
            <a:ext cx="6567715" cy="923330"/>
          </a:xfrm>
          <a:prstGeom prst="rect">
            <a:avLst/>
          </a:prstGeom>
        </p:spPr>
        <p:txBody>
          <a:bodyPr wrap="square">
            <a:spAutoFit/>
          </a:bodyPr>
          <a:lstStyle/>
          <a:p>
            <a:r>
              <a:rPr lang="en-US" b="1" dirty="0" smtClean="0"/>
              <a:t>2) Generating Topic Pages</a:t>
            </a:r>
          </a:p>
          <a:p>
            <a:endParaRPr lang="en-US" dirty="0"/>
          </a:p>
          <a:p>
            <a:r>
              <a:rPr lang="en-US" dirty="0"/>
              <a:t>Aggregate and organize information about </a:t>
            </a:r>
            <a:r>
              <a:rPr lang="en-US" dirty="0" smtClean="0"/>
              <a:t>entities.</a:t>
            </a:r>
            <a:endParaRPr lang="en-US" dirty="0"/>
          </a:p>
        </p:txBody>
      </p:sp>
      <p:sp>
        <p:nvSpPr>
          <p:cNvPr id="10" name="Rectangle 9"/>
          <p:cNvSpPr/>
          <p:nvPr/>
        </p:nvSpPr>
        <p:spPr>
          <a:xfrm>
            <a:off x="344714" y="5237305"/>
            <a:ext cx="6567714" cy="923330"/>
          </a:xfrm>
          <a:prstGeom prst="rect">
            <a:avLst/>
          </a:prstGeom>
        </p:spPr>
        <p:txBody>
          <a:bodyPr wrap="square">
            <a:spAutoFit/>
          </a:bodyPr>
          <a:lstStyle/>
          <a:p>
            <a:r>
              <a:rPr lang="en-US" b="1" dirty="0" smtClean="0"/>
              <a:t>3) Question </a:t>
            </a:r>
            <a:r>
              <a:rPr lang="en-US" b="1" dirty="0"/>
              <a:t>Answering</a:t>
            </a:r>
          </a:p>
          <a:p>
            <a:r>
              <a:rPr lang="en-US" b="1" dirty="0"/>
              <a:t>	</a:t>
            </a:r>
            <a:endParaRPr lang="en-US" dirty="0"/>
          </a:p>
          <a:p>
            <a:r>
              <a:rPr lang="en-US" dirty="0"/>
              <a:t>Answer 4</a:t>
            </a:r>
            <a:r>
              <a:rPr lang="en-US" baseline="30000" dirty="0"/>
              <a:t>th</a:t>
            </a:r>
            <a:r>
              <a:rPr lang="en-US" dirty="0"/>
              <a:t> grade science exams.</a:t>
            </a:r>
          </a:p>
        </p:txBody>
      </p:sp>
      <p:sp>
        <p:nvSpPr>
          <p:cNvPr id="11" name="Title 10"/>
          <p:cNvSpPr>
            <a:spLocks noGrp="1"/>
          </p:cNvSpPr>
          <p:nvPr>
            <p:ph type="title"/>
          </p:nvPr>
        </p:nvSpPr>
        <p:spPr/>
        <p:txBody>
          <a:bodyPr/>
          <a:lstStyle/>
          <a:p>
            <a:pPr algn="ctr"/>
            <a:r>
              <a:rPr lang="en-US" dirty="0" smtClean="0"/>
              <a:t>This Talk</a:t>
            </a:r>
            <a:endParaRPr lang="en-US" dirty="0"/>
          </a:p>
        </p:txBody>
      </p:sp>
    </p:spTree>
    <p:extLst>
      <p:ext uri="{BB962C8B-B14F-4D97-AF65-F5344CB8AC3E}">
        <p14:creationId xmlns:p14="http://schemas.microsoft.com/office/powerpoint/2010/main" val="2873336979"/>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txBox="1">
            <a:spLocks/>
          </p:cNvSpPr>
          <p:nvPr/>
        </p:nvSpPr>
        <p:spPr>
          <a:xfrm>
            <a:off x="339071" y="16520"/>
            <a:ext cx="8505911" cy="990600"/>
          </a:xfrm>
          <a:prstGeom prst="rect">
            <a:avLst/>
          </a:prstGeom>
        </p:spPr>
        <p:txBody>
          <a:bodyPr>
            <a:normAutofit/>
          </a:bodyPr>
          <a:lstStyle>
            <a:lvl1pPr algn="l" defTabSz="914400" rtl="0" eaLnBrk="1" latinLnBrk="0" hangingPunct="1">
              <a:spcBef>
                <a:spcPct val="0"/>
              </a:spcBef>
              <a:buNone/>
              <a:defRPr sz="4000" kern="1200" spc="-100" baseline="0">
                <a:solidFill>
                  <a:schemeClr val="tx1">
                    <a:lumMod val="50000"/>
                    <a:lumOff val="50000"/>
                  </a:schemeClr>
                </a:solidFill>
                <a:latin typeface="+mj-lt"/>
                <a:ea typeface="+mj-ea"/>
                <a:cs typeface="+mj-cs"/>
              </a:defRPr>
            </a:lvl1pPr>
          </a:lstStyle>
          <a:p>
            <a:endParaRPr lang="en-US" sz="2200" dirty="0"/>
          </a:p>
        </p:txBody>
      </p:sp>
      <p:grpSp>
        <p:nvGrpSpPr>
          <p:cNvPr id="27" name="Group 26"/>
          <p:cNvGrpSpPr/>
          <p:nvPr/>
        </p:nvGrpSpPr>
        <p:grpSpPr>
          <a:xfrm>
            <a:off x="5360534" y="2063799"/>
            <a:ext cx="1877446" cy="1606707"/>
            <a:chOff x="1165516" y="3944993"/>
            <a:chExt cx="3164603" cy="2418441"/>
          </a:xfrm>
        </p:grpSpPr>
        <p:pic>
          <p:nvPicPr>
            <p:cNvPr id="24" name="Picture 23"/>
            <p:cNvPicPr>
              <a:picLocks noChangeAspect="1"/>
            </p:cNvPicPr>
            <p:nvPr/>
          </p:nvPicPr>
          <p:blipFill>
            <a:blip r:embed="rId3"/>
            <a:stretch>
              <a:fillRect/>
            </a:stretch>
          </p:blipFill>
          <p:spPr>
            <a:xfrm>
              <a:off x="1165516" y="3944993"/>
              <a:ext cx="3164603" cy="2418441"/>
            </a:xfrm>
            <a:prstGeom prst="rect">
              <a:avLst/>
            </a:prstGeom>
          </p:spPr>
        </p:pic>
        <p:pic>
          <p:nvPicPr>
            <p:cNvPr id="23" name="Picture 22"/>
            <p:cNvPicPr>
              <a:picLocks noChangeAspect="1"/>
            </p:cNvPicPr>
            <p:nvPr/>
          </p:nvPicPr>
          <p:blipFill>
            <a:blip r:embed="rId4"/>
            <a:stretch>
              <a:fillRect/>
            </a:stretch>
          </p:blipFill>
          <p:spPr>
            <a:xfrm>
              <a:off x="3042962" y="5403505"/>
              <a:ext cx="582310" cy="388761"/>
            </a:xfrm>
            <a:prstGeom prst="rect">
              <a:avLst/>
            </a:prstGeom>
          </p:spPr>
        </p:pic>
      </p:grpSp>
      <p:grpSp>
        <p:nvGrpSpPr>
          <p:cNvPr id="36" name="Group 35"/>
          <p:cNvGrpSpPr/>
          <p:nvPr/>
        </p:nvGrpSpPr>
        <p:grpSpPr>
          <a:xfrm>
            <a:off x="1848619" y="1883271"/>
            <a:ext cx="2283361" cy="1787235"/>
            <a:chOff x="5300179" y="2664089"/>
            <a:chExt cx="2283361" cy="1787235"/>
          </a:xfrm>
        </p:grpSpPr>
        <p:pic>
          <p:nvPicPr>
            <p:cNvPr id="26" name="Picture 25"/>
            <p:cNvPicPr>
              <a:picLocks noChangeAspect="1"/>
            </p:cNvPicPr>
            <p:nvPr/>
          </p:nvPicPr>
          <p:blipFill>
            <a:blip r:embed="rId5"/>
            <a:stretch>
              <a:fillRect/>
            </a:stretch>
          </p:blipFill>
          <p:spPr>
            <a:xfrm>
              <a:off x="5300179" y="3229991"/>
              <a:ext cx="2283361" cy="1221333"/>
            </a:xfrm>
            <a:prstGeom prst="rect">
              <a:avLst/>
            </a:prstGeom>
          </p:spPr>
        </p:pic>
        <p:sp>
          <p:nvSpPr>
            <p:cNvPr id="33" name="TextBox 32"/>
            <p:cNvSpPr txBox="1"/>
            <p:nvPr/>
          </p:nvSpPr>
          <p:spPr>
            <a:xfrm>
              <a:off x="5300179" y="2664089"/>
              <a:ext cx="2283361" cy="461665"/>
            </a:xfrm>
            <a:prstGeom prst="rect">
              <a:avLst/>
            </a:prstGeom>
            <a:noFill/>
          </p:spPr>
          <p:txBody>
            <a:bodyPr wrap="square" rtlCol="0">
              <a:spAutoFit/>
            </a:bodyPr>
            <a:lstStyle/>
            <a:p>
              <a:r>
                <a:rPr lang="en-US" sz="2400" b="1" dirty="0" smtClean="0">
                  <a:solidFill>
                    <a:srgbClr val="800000"/>
                  </a:solidFill>
                </a:rPr>
                <a:t>Project Aristo</a:t>
              </a:r>
              <a:endParaRPr lang="en-US" sz="2400" b="1" dirty="0">
                <a:solidFill>
                  <a:srgbClr val="800000"/>
                </a:solidFill>
              </a:endParaRPr>
            </a:p>
          </p:txBody>
        </p:sp>
      </p:grpSp>
      <p:sp>
        <p:nvSpPr>
          <p:cNvPr id="38" name="TextBox 37"/>
          <p:cNvSpPr txBox="1"/>
          <p:nvPr/>
        </p:nvSpPr>
        <p:spPr>
          <a:xfrm>
            <a:off x="212071" y="1007120"/>
            <a:ext cx="8505911" cy="461665"/>
          </a:xfrm>
          <a:prstGeom prst="rect">
            <a:avLst/>
          </a:prstGeom>
          <a:noFill/>
        </p:spPr>
        <p:txBody>
          <a:bodyPr wrap="square" rtlCol="0">
            <a:spAutoFit/>
          </a:bodyPr>
          <a:lstStyle/>
          <a:p>
            <a:pPr algn="ctr"/>
            <a:r>
              <a:rPr lang="en-US" sz="2400" dirty="0" smtClean="0"/>
              <a:t>Question Answering</a:t>
            </a:r>
            <a:endParaRPr lang="en-US" sz="2400" dirty="0"/>
          </a:p>
        </p:txBody>
      </p:sp>
      <p:sp>
        <p:nvSpPr>
          <p:cNvPr id="40" name="TextBox 39"/>
          <p:cNvSpPr txBox="1"/>
          <p:nvPr/>
        </p:nvSpPr>
        <p:spPr>
          <a:xfrm>
            <a:off x="2490334" y="4656921"/>
            <a:ext cx="6460810" cy="923330"/>
          </a:xfrm>
          <a:prstGeom prst="rect">
            <a:avLst/>
          </a:prstGeom>
          <a:noFill/>
        </p:spPr>
        <p:txBody>
          <a:bodyPr wrap="square" rtlCol="0">
            <a:spAutoFit/>
          </a:bodyPr>
          <a:lstStyle/>
          <a:p>
            <a:pPr algn="ctr"/>
            <a:r>
              <a:rPr lang="en-US" b="1" dirty="0" smtClean="0"/>
              <a:t>Joint work with:</a:t>
            </a:r>
          </a:p>
          <a:p>
            <a:pPr algn="ctr"/>
            <a:r>
              <a:rPr lang="en-US" dirty="0" smtClean="0"/>
              <a:t>Peter Clark, Oren Etzioni</a:t>
            </a:r>
          </a:p>
          <a:p>
            <a:pPr algn="ctr"/>
            <a:r>
              <a:rPr lang="en-US" dirty="0" smtClean="0"/>
              <a:t>Phil Harrison, Kevin Humphreys, Stephen Soderland*</a:t>
            </a:r>
          </a:p>
        </p:txBody>
      </p:sp>
      <p:pic>
        <p:nvPicPr>
          <p:cNvPr id="2" name="Picture 1"/>
          <p:cNvPicPr>
            <a:picLocks noChangeAspect="1"/>
          </p:cNvPicPr>
          <p:nvPr/>
        </p:nvPicPr>
        <p:blipFill>
          <a:blip r:embed="rId6"/>
          <a:stretch>
            <a:fillRect/>
          </a:stretch>
        </p:blipFill>
        <p:spPr>
          <a:xfrm>
            <a:off x="339071" y="4527621"/>
            <a:ext cx="2490334" cy="1867751"/>
          </a:xfrm>
          <a:prstGeom prst="rect">
            <a:avLst/>
          </a:prstGeom>
        </p:spPr>
      </p:pic>
      <p:pic>
        <p:nvPicPr>
          <p:cNvPr id="14" name="Picture 13"/>
          <p:cNvPicPr>
            <a:picLocks noChangeAspect="1"/>
          </p:cNvPicPr>
          <p:nvPr/>
        </p:nvPicPr>
        <p:blipFill>
          <a:blip r:embed="rId7"/>
          <a:stretch>
            <a:fillRect/>
          </a:stretch>
        </p:blipFill>
        <p:spPr>
          <a:xfrm>
            <a:off x="3617941" y="5652266"/>
            <a:ext cx="4013200" cy="520700"/>
          </a:xfrm>
          <a:prstGeom prst="rect">
            <a:avLst/>
          </a:prstGeom>
        </p:spPr>
      </p:pic>
    </p:spTree>
    <p:extLst>
      <p:ext uri="{BB962C8B-B14F-4D97-AF65-F5344CB8AC3E}">
        <p14:creationId xmlns:p14="http://schemas.microsoft.com/office/powerpoint/2010/main" val="164968660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442536" y="1177939"/>
            <a:ext cx="1475117" cy="1534089"/>
          </a:xfrm>
          <a:prstGeom prst="rect">
            <a:avLst/>
          </a:prstGeom>
        </p:spPr>
      </p:pic>
      <p:pic>
        <p:nvPicPr>
          <p:cNvPr id="3" name="Picture 2"/>
          <p:cNvPicPr>
            <a:picLocks noChangeAspect="1"/>
          </p:cNvPicPr>
          <p:nvPr/>
        </p:nvPicPr>
        <p:blipFill>
          <a:blip r:embed="rId4"/>
          <a:stretch>
            <a:fillRect/>
          </a:stretch>
        </p:blipFill>
        <p:spPr>
          <a:xfrm>
            <a:off x="7311363" y="3138897"/>
            <a:ext cx="1633475" cy="1157512"/>
          </a:xfrm>
          <a:prstGeom prst="rect">
            <a:avLst/>
          </a:prstGeom>
        </p:spPr>
      </p:pic>
      <p:pic>
        <p:nvPicPr>
          <p:cNvPr id="4" name="Picture 3"/>
          <p:cNvPicPr>
            <a:picLocks noChangeAspect="1"/>
          </p:cNvPicPr>
          <p:nvPr/>
        </p:nvPicPr>
        <p:blipFill>
          <a:blip r:embed="rId5"/>
          <a:stretch>
            <a:fillRect/>
          </a:stretch>
        </p:blipFill>
        <p:spPr>
          <a:xfrm>
            <a:off x="7339904" y="5237614"/>
            <a:ext cx="1725647" cy="923021"/>
          </a:xfrm>
          <a:prstGeom prst="rect">
            <a:avLst/>
          </a:prstGeom>
        </p:spPr>
      </p:pic>
      <p:sp>
        <p:nvSpPr>
          <p:cNvPr id="8" name="Rectangle 7"/>
          <p:cNvSpPr/>
          <p:nvPr/>
        </p:nvSpPr>
        <p:spPr>
          <a:xfrm>
            <a:off x="344714" y="1177938"/>
            <a:ext cx="6567715" cy="923330"/>
          </a:xfrm>
          <a:prstGeom prst="rect">
            <a:avLst/>
          </a:prstGeom>
        </p:spPr>
        <p:txBody>
          <a:bodyPr wrap="square">
            <a:spAutoFit/>
          </a:bodyPr>
          <a:lstStyle/>
          <a:p>
            <a:r>
              <a:rPr lang="en-US" b="1" dirty="0" smtClean="0"/>
              <a:t>1) Generating Coherent Event Schemas</a:t>
            </a:r>
            <a:endParaRPr lang="en-US" dirty="0"/>
          </a:p>
          <a:p>
            <a:endParaRPr lang="en-US" dirty="0"/>
          </a:p>
          <a:p>
            <a:r>
              <a:rPr lang="en-US" dirty="0" smtClean="0"/>
              <a:t>Build models of open-domain events.</a:t>
            </a:r>
          </a:p>
        </p:txBody>
      </p:sp>
      <p:sp>
        <p:nvSpPr>
          <p:cNvPr id="9" name="Rectangle 8"/>
          <p:cNvSpPr/>
          <p:nvPr/>
        </p:nvSpPr>
        <p:spPr>
          <a:xfrm>
            <a:off x="344713" y="3195926"/>
            <a:ext cx="6567715" cy="923330"/>
          </a:xfrm>
          <a:prstGeom prst="rect">
            <a:avLst/>
          </a:prstGeom>
        </p:spPr>
        <p:txBody>
          <a:bodyPr wrap="square">
            <a:spAutoFit/>
          </a:bodyPr>
          <a:lstStyle/>
          <a:p>
            <a:r>
              <a:rPr lang="en-US" b="1" dirty="0" smtClean="0"/>
              <a:t>2) Generating Topic Pages</a:t>
            </a:r>
          </a:p>
          <a:p>
            <a:endParaRPr lang="en-US" dirty="0"/>
          </a:p>
          <a:p>
            <a:r>
              <a:rPr lang="en-US" dirty="0"/>
              <a:t>Aggregate and organize information about </a:t>
            </a:r>
            <a:r>
              <a:rPr lang="en-US" dirty="0" smtClean="0"/>
              <a:t>entities.</a:t>
            </a:r>
            <a:endParaRPr lang="en-US" dirty="0"/>
          </a:p>
        </p:txBody>
      </p:sp>
      <p:sp>
        <p:nvSpPr>
          <p:cNvPr id="10" name="Rectangle 9"/>
          <p:cNvSpPr/>
          <p:nvPr/>
        </p:nvSpPr>
        <p:spPr>
          <a:xfrm>
            <a:off x="344714" y="5237305"/>
            <a:ext cx="6567714" cy="923330"/>
          </a:xfrm>
          <a:prstGeom prst="rect">
            <a:avLst/>
          </a:prstGeom>
        </p:spPr>
        <p:txBody>
          <a:bodyPr wrap="square">
            <a:spAutoFit/>
          </a:bodyPr>
          <a:lstStyle/>
          <a:p>
            <a:r>
              <a:rPr lang="en-US" b="1" dirty="0" smtClean="0"/>
              <a:t>3) Question </a:t>
            </a:r>
            <a:r>
              <a:rPr lang="en-US" b="1" dirty="0"/>
              <a:t>Answering</a:t>
            </a:r>
          </a:p>
          <a:p>
            <a:r>
              <a:rPr lang="en-US" b="1" dirty="0"/>
              <a:t>	</a:t>
            </a:r>
            <a:endParaRPr lang="en-US" dirty="0"/>
          </a:p>
          <a:p>
            <a:r>
              <a:rPr lang="en-US" dirty="0"/>
              <a:t>Answer 4</a:t>
            </a:r>
            <a:r>
              <a:rPr lang="en-US" baseline="30000" dirty="0"/>
              <a:t>th</a:t>
            </a:r>
            <a:r>
              <a:rPr lang="en-US" dirty="0"/>
              <a:t> grade science exams.</a:t>
            </a:r>
          </a:p>
        </p:txBody>
      </p:sp>
      <p:sp>
        <p:nvSpPr>
          <p:cNvPr id="11" name="Title 10"/>
          <p:cNvSpPr>
            <a:spLocks noGrp="1"/>
          </p:cNvSpPr>
          <p:nvPr>
            <p:ph type="title"/>
          </p:nvPr>
        </p:nvSpPr>
        <p:spPr/>
        <p:txBody>
          <a:bodyPr/>
          <a:lstStyle/>
          <a:p>
            <a:pPr algn="ctr"/>
            <a:r>
              <a:rPr lang="en-US" dirty="0" smtClean="0"/>
              <a:t>This Talk</a:t>
            </a:r>
            <a:endParaRPr lang="en-US" dirty="0"/>
          </a:p>
        </p:txBody>
      </p:sp>
    </p:spTree>
    <p:extLst>
      <p:ext uri="{BB962C8B-B14F-4D97-AF65-F5344CB8AC3E}">
        <p14:creationId xmlns:p14="http://schemas.microsoft.com/office/powerpoint/2010/main" val="790855498"/>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Science Questions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60</a:t>
            </a:fld>
            <a:endParaRPr lang="en-US"/>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9" name="Rectangle 8"/>
          <p:cNvSpPr/>
          <p:nvPr/>
        </p:nvSpPr>
        <p:spPr>
          <a:xfrm>
            <a:off x="339070" y="1159691"/>
            <a:ext cx="8505911" cy="3693319"/>
          </a:xfrm>
          <a:prstGeom prst="rect">
            <a:avLst/>
          </a:prstGeom>
        </p:spPr>
        <p:txBody>
          <a:bodyPr wrap="square">
            <a:spAutoFit/>
          </a:bodyPr>
          <a:lstStyle/>
          <a:p>
            <a:pPr marL="68580" indent="0">
              <a:buNone/>
            </a:pPr>
            <a:r>
              <a:rPr lang="en-US" dirty="0" smtClean="0"/>
              <a:t>Sleet, hail, rain and snow are forms of</a:t>
            </a:r>
          </a:p>
          <a:p>
            <a:pPr marL="68580" indent="0">
              <a:buNone/>
            </a:pPr>
            <a:endParaRPr lang="en-US" dirty="0" smtClean="0"/>
          </a:p>
          <a:p>
            <a:pPr marL="68580" indent="0">
              <a:buNone/>
            </a:pPr>
            <a:r>
              <a:rPr lang="en-US" dirty="0"/>
              <a:t>	</a:t>
            </a:r>
            <a:r>
              <a:rPr lang="en-US" dirty="0" smtClean="0"/>
              <a:t>A 	erosion</a:t>
            </a:r>
          </a:p>
          <a:p>
            <a:pPr marL="68580" indent="0">
              <a:buNone/>
            </a:pPr>
            <a:r>
              <a:rPr lang="en-US" dirty="0"/>
              <a:t>	</a:t>
            </a:r>
            <a:r>
              <a:rPr lang="en-US" dirty="0" smtClean="0"/>
              <a:t>B 	evaporation</a:t>
            </a:r>
          </a:p>
          <a:p>
            <a:pPr marL="68580" indent="0">
              <a:buNone/>
            </a:pPr>
            <a:r>
              <a:rPr lang="en-US" dirty="0"/>
              <a:t>	</a:t>
            </a:r>
            <a:r>
              <a:rPr lang="en-US" dirty="0" smtClean="0"/>
              <a:t>C 	groundwater</a:t>
            </a:r>
          </a:p>
          <a:p>
            <a:pPr marL="68580" indent="0">
              <a:buNone/>
            </a:pPr>
            <a:r>
              <a:rPr lang="en-US" b="1" dirty="0" smtClean="0"/>
              <a:t>	D 	precipitation</a:t>
            </a:r>
          </a:p>
          <a:p>
            <a:pPr marL="68580" indent="0">
              <a:buNone/>
            </a:pPr>
            <a:endParaRPr lang="en-US" dirty="0" smtClean="0"/>
          </a:p>
          <a:p>
            <a:pPr marL="68580" indent="0">
              <a:buNone/>
            </a:pPr>
            <a:r>
              <a:rPr lang="en-US" dirty="0" smtClean="0"/>
              <a:t>If </a:t>
            </a:r>
            <a:r>
              <a:rPr lang="en-US" dirty="0"/>
              <a:t>an object is attracted to a magnet, the object is most likely made of </a:t>
            </a:r>
            <a:endParaRPr lang="en-US" dirty="0" smtClean="0"/>
          </a:p>
          <a:p>
            <a:pPr marL="68580" indent="0">
              <a:buNone/>
            </a:pPr>
            <a:endParaRPr lang="en-US" dirty="0"/>
          </a:p>
          <a:p>
            <a:pPr marL="68580" indent="0">
              <a:buNone/>
            </a:pPr>
            <a:r>
              <a:rPr lang="en-US" dirty="0" smtClean="0"/>
              <a:t>	A 	wood </a:t>
            </a:r>
            <a:br>
              <a:rPr lang="en-US" dirty="0" smtClean="0"/>
            </a:br>
            <a:r>
              <a:rPr lang="en-US" dirty="0" smtClean="0"/>
              <a:t>	B</a:t>
            </a:r>
            <a:r>
              <a:rPr lang="en-US" dirty="0"/>
              <a:t>	</a:t>
            </a:r>
            <a:r>
              <a:rPr lang="en-US" dirty="0" smtClean="0"/>
              <a:t>plastic </a:t>
            </a:r>
          </a:p>
          <a:p>
            <a:pPr marL="68580" indent="0">
              <a:buNone/>
            </a:pPr>
            <a:r>
              <a:rPr lang="en-US" dirty="0"/>
              <a:t>	</a:t>
            </a:r>
            <a:r>
              <a:rPr lang="en-US" dirty="0" smtClean="0"/>
              <a:t>C	cardboard </a:t>
            </a:r>
          </a:p>
          <a:p>
            <a:pPr marL="68580" indent="0">
              <a:buNone/>
            </a:pPr>
            <a:r>
              <a:rPr lang="en-US" b="1" dirty="0"/>
              <a:t>	</a:t>
            </a:r>
            <a:r>
              <a:rPr lang="en-US" b="1" dirty="0" smtClean="0"/>
              <a:t>D</a:t>
            </a:r>
            <a:r>
              <a:rPr lang="en-US" b="1" dirty="0"/>
              <a:t>	</a:t>
            </a:r>
            <a:r>
              <a:rPr lang="en-US" b="1" dirty="0" smtClean="0"/>
              <a:t>metal </a:t>
            </a:r>
            <a:endParaRPr lang="en-US" b="1" dirty="0"/>
          </a:p>
        </p:txBody>
      </p:sp>
      <p:sp>
        <p:nvSpPr>
          <p:cNvPr id="13" name="TextBox 12"/>
          <p:cNvSpPr txBox="1"/>
          <p:nvPr/>
        </p:nvSpPr>
        <p:spPr>
          <a:xfrm>
            <a:off x="4965710" y="2001902"/>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ISA Relationship</a:t>
            </a:r>
            <a:endParaRPr lang="en-US" sz="2400" dirty="0"/>
          </a:p>
        </p:txBody>
      </p:sp>
      <p:sp>
        <p:nvSpPr>
          <p:cNvPr id="14" name="TextBox 13"/>
          <p:cNvSpPr txBox="1"/>
          <p:nvPr/>
        </p:nvSpPr>
        <p:spPr>
          <a:xfrm>
            <a:off x="4965710" y="3859731"/>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Properties of objects </a:t>
            </a:r>
            <a:endParaRPr lang="en-US" sz="2400" dirty="0"/>
          </a:p>
        </p:txBody>
      </p:sp>
    </p:spTree>
    <p:extLst>
      <p:ext uri="{BB962C8B-B14F-4D97-AF65-F5344CB8AC3E}">
        <p14:creationId xmlns:p14="http://schemas.microsoft.com/office/powerpoint/2010/main" val="23551159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Science Questions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61</a:t>
            </a:fld>
            <a:endParaRPr lang="en-US"/>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9" name="Rectangle 8"/>
          <p:cNvSpPr/>
          <p:nvPr/>
        </p:nvSpPr>
        <p:spPr>
          <a:xfrm>
            <a:off x="339070" y="1159691"/>
            <a:ext cx="8505911" cy="5355313"/>
          </a:xfrm>
          <a:prstGeom prst="rect">
            <a:avLst/>
          </a:prstGeom>
        </p:spPr>
        <p:txBody>
          <a:bodyPr wrap="square">
            <a:spAutoFit/>
          </a:bodyPr>
          <a:lstStyle/>
          <a:p>
            <a:r>
              <a:rPr lang="en-US" dirty="0" smtClean="0"/>
              <a:t>One </a:t>
            </a:r>
            <a:r>
              <a:rPr lang="en-US" dirty="0"/>
              <a:t>hot, summer day it rained very heavily. After the rain</a:t>
            </a:r>
            <a:r>
              <a:rPr lang="en-US" dirty="0" smtClean="0"/>
              <a:t>, a </a:t>
            </a:r>
            <a:r>
              <a:rPr lang="en-US" dirty="0"/>
              <a:t>plastic pan on a picnic table had 2 cm of rainwater in it. </a:t>
            </a:r>
            <a:r>
              <a:rPr lang="en-US" dirty="0" smtClean="0"/>
              <a:t>Four hours </a:t>
            </a:r>
            <a:r>
              <a:rPr lang="en-US" dirty="0"/>
              <a:t>later, all the rainwater in the pan was gone.</a:t>
            </a:r>
          </a:p>
          <a:p>
            <a:pPr marL="68580" indent="0">
              <a:buNone/>
            </a:pPr>
            <a:endParaRPr lang="en-US" b="1" dirty="0" smtClean="0"/>
          </a:p>
          <a:p>
            <a:r>
              <a:rPr lang="en-US" dirty="0"/>
              <a:t>Which process caused the rainwater in the pan to disappear as it sat</a:t>
            </a:r>
          </a:p>
          <a:p>
            <a:r>
              <a:rPr lang="en-US" dirty="0"/>
              <a:t>outside in the hot air</a:t>
            </a:r>
            <a:r>
              <a:rPr lang="en-US" dirty="0" smtClean="0"/>
              <a:t>?</a:t>
            </a:r>
          </a:p>
          <a:p>
            <a:endParaRPr lang="en-US" dirty="0"/>
          </a:p>
          <a:p>
            <a:r>
              <a:rPr lang="en-US" dirty="0" smtClean="0"/>
              <a:t>	A	condensation</a:t>
            </a:r>
          </a:p>
          <a:p>
            <a:r>
              <a:rPr lang="en-US" dirty="0"/>
              <a:t>	</a:t>
            </a:r>
            <a:r>
              <a:rPr lang="en-US" b="1" dirty="0" smtClean="0"/>
              <a:t>B	evaporation</a:t>
            </a:r>
          </a:p>
          <a:p>
            <a:r>
              <a:rPr lang="en-US" dirty="0"/>
              <a:t>	</a:t>
            </a:r>
            <a:r>
              <a:rPr lang="en-US" dirty="0" smtClean="0"/>
              <a:t>C	precipitation</a:t>
            </a:r>
          </a:p>
          <a:p>
            <a:r>
              <a:rPr lang="en-US" dirty="0"/>
              <a:t>	</a:t>
            </a:r>
            <a:r>
              <a:rPr lang="en-US" dirty="0" smtClean="0"/>
              <a:t>D	erosion</a:t>
            </a:r>
          </a:p>
          <a:p>
            <a:endParaRPr lang="en-US" dirty="0" smtClean="0"/>
          </a:p>
          <a:p>
            <a:r>
              <a:rPr lang="en-US" dirty="0"/>
              <a:t>If the day were cool instead of hot, the rainwater in the pan would have</a:t>
            </a:r>
          </a:p>
          <a:p>
            <a:r>
              <a:rPr lang="en-US" dirty="0" smtClean="0"/>
              <a:t>disappeared</a:t>
            </a:r>
          </a:p>
          <a:p>
            <a:endParaRPr lang="en-US" dirty="0"/>
          </a:p>
          <a:p>
            <a:r>
              <a:rPr lang="en-US" dirty="0" smtClean="0"/>
              <a:t>	</a:t>
            </a:r>
            <a:r>
              <a:rPr lang="en-US" b="1" dirty="0" smtClean="0"/>
              <a:t>A 	slower</a:t>
            </a:r>
            <a:endParaRPr lang="en-US" b="1" dirty="0"/>
          </a:p>
          <a:p>
            <a:r>
              <a:rPr lang="en-US" dirty="0" smtClean="0"/>
              <a:t>	B 	faster</a:t>
            </a:r>
            <a:endParaRPr lang="en-US" dirty="0"/>
          </a:p>
          <a:p>
            <a:r>
              <a:rPr lang="en-US" dirty="0" smtClean="0"/>
              <a:t>	C	in </a:t>
            </a:r>
            <a:r>
              <a:rPr lang="en-US" dirty="0"/>
              <a:t>the same amount of </a:t>
            </a:r>
            <a:r>
              <a:rPr lang="en-US" dirty="0" smtClean="0"/>
              <a:t>time</a:t>
            </a:r>
            <a:endParaRPr lang="en-US" b="1" dirty="0" smtClean="0"/>
          </a:p>
          <a:p>
            <a:pPr marL="68580" indent="0">
              <a:buNone/>
            </a:pPr>
            <a:endParaRPr lang="en-US" b="1" dirty="0"/>
          </a:p>
        </p:txBody>
      </p:sp>
      <p:sp>
        <p:nvSpPr>
          <p:cNvPr id="11" name="TextBox 10"/>
          <p:cNvSpPr txBox="1"/>
          <p:nvPr/>
        </p:nvSpPr>
        <p:spPr>
          <a:xfrm>
            <a:off x="4248729" y="3246581"/>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Definition</a:t>
            </a:r>
            <a:endParaRPr lang="en-US" sz="2400" dirty="0"/>
          </a:p>
        </p:txBody>
      </p:sp>
      <p:sp>
        <p:nvSpPr>
          <p:cNvPr id="12" name="TextBox 11"/>
          <p:cNvSpPr txBox="1"/>
          <p:nvPr/>
        </p:nvSpPr>
        <p:spPr>
          <a:xfrm>
            <a:off x="4251448" y="5200072"/>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Qualitative relationship</a:t>
            </a:r>
            <a:endParaRPr lang="en-US" sz="2400" dirty="0"/>
          </a:p>
        </p:txBody>
      </p:sp>
    </p:spTree>
    <p:extLst>
      <p:ext uri="{BB962C8B-B14F-4D97-AF65-F5344CB8AC3E}">
        <p14:creationId xmlns:p14="http://schemas.microsoft.com/office/powerpoint/2010/main" val="362444937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Keyword Search alone isn’t adequate.</a:t>
            </a:r>
            <a:endParaRPr lang="en-US" dirty="0"/>
          </a:p>
        </p:txBody>
      </p:sp>
      <p:sp>
        <p:nvSpPr>
          <p:cNvPr id="3" name="Content Placeholder 2"/>
          <p:cNvSpPr>
            <a:spLocks noGrp="1"/>
          </p:cNvSpPr>
          <p:nvPr>
            <p:ph idx="1"/>
          </p:nvPr>
        </p:nvSpPr>
        <p:spPr>
          <a:xfrm>
            <a:off x="322138" y="1157153"/>
            <a:ext cx="8505911" cy="5015970"/>
          </a:xfrm>
        </p:spPr>
        <p:txBody>
          <a:bodyPr/>
          <a:lstStyle/>
          <a:p>
            <a:pPr marL="68580" indent="0">
              <a:buNone/>
            </a:pPr>
            <a:r>
              <a:rPr lang="en-US" dirty="0"/>
              <a:t>Which example describes an organism taking in nutrients? </a:t>
            </a:r>
            <a:endParaRPr lang="en-US" dirty="0" smtClean="0"/>
          </a:p>
          <a:p>
            <a:pPr marL="68580" indent="0">
              <a:buNone/>
            </a:pPr>
            <a:r>
              <a:rPr lang="en-US" dirty="0" smtClean="0"/>
              <a:t>	(A) a </a:t>
            </a:r>
            <a:r>
              <a:rPr lang="en-US" dirty="0"/>
              <a:t>dog burying a bone </a:t>
            </a:r>
            <a:endParaRPr lang="en-US" dirty="0" smtClean="0"/>
          </a:p>
          <a:p>
            <a:pPr marL="68580" indent="0">
              <a:buNone/>
            </a:pPr>
            <a:r>
              <a:rPr lang="en-US" dirty="0" smtClean="0"/>
              <a:t>	(</a:t>
            </a:r>
            <a:r>
              <a:rPr lang="en-US" dirty="0"/>
              <a:t>B) a girl eating an apple </a:t>
            </a:r>
            <a:endParaRPr lang="en-US" dirty="0" smtClean="0"/>
          </a:p>
          <a:p>
            <a:pPr marL="68580" indent="0">
              <a:buNone/>
            </a:pPr>
            <a:r>
              <a:rPr lang="en-US" dirty="0" smtClean="0"/>
              <a:t>	(</a:t>
            </a:r>
            <a:r>
              <a:rPr lang="en-US" dirty="0"/>
              <a:t>C) an insect crawling on a leaf </a:t>
            </a:r>
            <a:endParaRPr lang="en-US" dirty="0" smtClean="0"/>
          </a:p>
          <a:p>
            <a:pPr marL="68580" indent="0">
              <a:buNone/>
            </a:pPr>
            <a:r>
              <a:rPr lang="en-US" dirty="0" smtClean="0"/>
              <a:t>	</a:t>
            </a:r>
            <a:r>
              <a:rPr lang="en-US" b="1" dirty="0" smtClean="0">
                <a:solidFill>
                  <a:srgbClr val="800000"/>
                </a:solidFill>
              </a:rPr>
              <a:t>(</a:t>
            </a:r>
            <a:r>
              <a:rPr lang="en-US" b="1" dirty="0">
                <a:solidFill>
                  <a:srgbClr val="800000"/>
                </a:solidFill>
              </a:rPr>
              <a:t>D) a boy planting tomatoes in a garden</a:t>
            </a:r>
          </a:p>
          <a:p>
            <a:pPr marL="0" indent="0">
              <a:buNone/>
            </a:pPr>
            <a:endParaRPr lang="en-US" dirty="0" smtClean="0"/>
          </a:p>
          <a:p>
            <a:pPr marL="0" indent="0">
              <a:buNone/>
            </a:pPr>
            <a:endParaRPr lang="en-US" dirty="0"/>
          </a:p>
          <a:p>
            <a:pPr marL="0" indent="0">
              <a:buNone/>
            </a:pPr>
            <a:r>
              <a:rPr lang="en-US" b="1" dirty="0" smtClean="0"/>
              <a:t>Hypothesis:</a:t>
            </a:r>
          </a:p>
          <a:p>
            <a:pPr marL="0" indent="0">
              <a:buNone/>
            </a:pPr>
            <a:r>
              <a:rPr lang="en-US" dirty="0" smtClean="0"/>
              <a:t>A boy </a:t>
            </a:r>
            <a:r>
              <a:rPr lang="en-US" b="1" dirty="0" smtClean="0">
                <a:solidFill>
                  <a:schemeClr val="tx2"/>
                </a:solidFill>
              </a:rPr>
              <a:t>planting</a:t>
            </a:r>
            <a:r>
              <a:rPr lang="en-US" dirty="0" smtClean="0">
                <a:solidFill>
                  <a:schemeClr val="tx2"/>
                </a:solidFill>
              </a:rPr>
              <a:t> </a:t>
            </a:r>
            <a:r>
              <a:rPr lang="en-US" dirty="0" smtClean="0"/>
              <a:t>tomatoes in a garden describes an organism </a:t>
            </a:r>
            <a:r>
              <a:rPr lang="en-US" b="1" dirty="0" smtClean="0">
                <a:solidFill>
                  <a:srgbClr val="D2533C"/>
                </a:solidFill>
              </a:rPr>
              <a:t>taking in nutrients</a:t>
            </a:r>
          </a:p>
          <a:p>
            <a:pPr marL="0" indent="0">
              <a:buNone/>
            </a:pPr>
            <a:endParaRPr lang="en-US" dirty="0" smtClean="0"/>
          </a:p>
          <a:p>
            <a:pPr marL="0" indent="0">
              <a:buNone/>
            </a:pPr>
            <a:r>
              <a:rPr lang="en-US" b="1" dirty="0" smtClean="0"/>
              <a:t>Textual Evidence:</a:t>
            </a:r>
          </a:p>
          <a:p>
            <a:pPr marL="0" indent="0">
              <a:buNone/>
            </a:pPr>
            <a:r>
              <a:rPr lang="en-US" dirty="0" smtClean="0"/>
              <a:t>The </a:t>
            </a:r>
            <a:r>
              <a:rPr lang="en-US" dirty="0"/>
              <a:t>roots of the </a:t>
            </a:r>
            <a:r>
              <a:rPr lang="en-US" b="1" dirty="0">
                <a:solidFill>
                  <a:srgbClr val="D2533C"/>
                </a:solidFill>
              </a:rPr>
              <a:t>plant</a:t>
            </a:r>
            <a:r>
              <a:rPr lang="en-US" dirty="0">
                <a:solidFill>
                  <a:srgbClr val="D2533C"/>
                </a:solidFill>
              </a:rPr>
              <a:t> </a:t>
            </a:r>
            <a:r>
              <a:rPr lang="en-US" b="1" dirty="0">
                <a:solidFill>
                  <a:srgbClr val="D2533C"/>
                </a:solidFill>
              </a:rPr>
              <a:t>take in</a:t>
            </a:r>
            <a:r>
              <a:rPr lang="en-US" dirty="0"/>
              <a:t> water and </a:t>
            </a:r>
            <a:r>
              <a:rPr lang="en-US" b="1" dirty="0">
                <a:solidFill>
                  <a:srgbClr val="D2533C"/>
                </a:solidFill>
              </a:rPr>
              <a:t>nutrients</a:t>
            </a:r>
            <a:r>
              <a:rPr lang="en-US" dirty="0"/>
              <a:t>.</a:t>
            </a:r>
          </a:p>
        </p:txBody>
      </p:sp>
      <p:pic>
        <p:nvPicPr>
          <p:cNvPr id="5" name="Picture 4"/>
          <p:cNvPicPr>
            <a:picLocks noChangeAspect="1"/>
          </p:cNvPicPr>
          <p:nvPr/>
        </p:nvPicPr>
        <p:blipFill>
          <a:blip r:embed="rId2"/>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7436771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Knowledge Requirements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63</a:t>
            </a:fld>
            <a:endParaRPr lang="en-US"/>
          </a:p>
        </p:txBody>
      </p:sp>
      <p:pic>
        <p:nvPicPr>
          <p:cNvPr id="6" name="Picture 5"/>
          <p:cNvPicPr>
            <a:picLocks noChangeAspect="1"/>
          </p:cNvPicPr>
          <p:nvPr/>
        </p:nvPicPr>
        <p:blipFill rotWithShape="1">
          <a:blip r:embed="rId3"/>
          <a:srcRect l="26667" t="25638" r="12857" b="5992"/>
          <a:stretch/>
        </p:blipFill>
        <p:spPr>
          <a:xfrm>
            <a:off x="1287692" y="2149446"/>
            <a:ext cx="6400799" cy="4384799"/>
          </a:xfrm>
          <a:prstGeom prst="rect">
            <a:avLst/>
          </a:prstGeom>
        </p:spPr>
      </p:pic>
      <p:sp>
        <p:nvSpPr>
          <p:cNvPr id="3" name="TextBox 2"/>
          <p:cNvSpPr txBox="1"/>
          <p:nvPr/>
        </p:nvSpPr>
        <p:spPr>
          <a:xfrm>
            <a:off x="3191484" y="1474598"/>
            <a:ext cx="3129300" cy="369332"/>
          </a:xfrm>
          <a:prstGeom prst="rect">
            <a:avLst/>
          </a:prstGeom>
          <a:noFill/>
        </p:spPr>
        <p:txBody>
          <a:bodyPr wrap="square" rtlCol="0">
            <a:spAutoFit/>
          </a:bodyPr>
          <a:lstStyle/>
          <a:p>
            <a:pPr algn="ctr"/>
            <a:r>
              <a:rPr lang="en-US" dirty="0" smtClean="0"/>
              <a:t>[AKBC-WEKEX, 2013]</a:t>
            </a:r>
            <a:endParaRPr lang="en-US" dirty="0"/>
          </a:p>
        </p:txBody>
      </p:sp>
      <p:pic>
        <p:nvPicPr>
          <p:cNvPr id="8" name="Picture 7"/>
          <p:cNvPicPr>
            <a:picLocks noChangeAspect="1"/>
          </p:cNvPicPr>
          <p:nvPr/>
        </p:nvPicPr>
        <p:blipFill>
          <a:blip r:embed="rId4"/>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075920816"/>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p:cNvGrpSpPr/>
          <p:nvPr/>
        </p:nvGrpSpPr>
        <p:grpSpPr>
          <a:xfrm>
            <a:off x="455010" y="5093149"/>
            <a:ext cx="7865513" cy="1092365"/>
            <a:chOff x="614492" y="4904186"/>
            <a:chExt cx="7865513" cy="1092365"/>
          </a:xfrm>
        </p:grpSpPr>
        <p:sp>
          <p:nvSpPr>
            <p:cNvPr id="100" name="Rounded Rectangle 99"/>
            <p:cNvSpPr/>
            <p:nvPr/>
          </p:nvSpPr>
          <p:spPr>
            <a:xfrm>
              <a:off x="614492" y="4904186"/>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101" name="Can 100"/>
            <p:cNvSpPr/>
            <p:nvPr/>
          </p:nvSpPr>
          <p:spPr>
            <a:xfrm>
              <a:off x="751069"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Study</a:t>
              </a:r>
            </a:p>
            <a:p>
              <a:pPr algn="ctr"/>
              <a:r>
                <a:rPr lang="en-US" sz="1400" dirty="0" smtClean="0"/>
                <a:t>guide</a:t>
              </a:r>
              <a:endParaRPr lang="en-US" sz="1400" dirty="0"/>
            </a:p>
          </p:txBody>
        </p:sp>
        <p:sp>
          <p:nvSpPr>
            <p:cNvPr id="104" name="Can 103"/>
            <p:cNvSpPr/>
            <p:nvPr/>
          </p:nvSpPr>
          <p:spPr>
            <a:xfrm>
              <a:off x="1693378"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Web</a:t>
              </a:r>
              <a:endParaRPr lang="en-US" sz="1400" dirty="0"/>
            </a:p>
          </p:txBody>
        </p:sp>
        <p:sp>
          <p:nvSpPr>
            <p:cNvPr id="105" name="Can 104"/>
            <p:cNvSpPr/>
            <p:nvPr/>
          </p:nvSpPr>
          <p:spPr>
            <a:xfrm>
              <a:off x="2628431" y="5065839"/>
              <a:ext cx="1042193"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Definitions</a:t>
              </a:r>
              <a:endParaRPr lang="en-US" sz="1400" dirty="0"/>
            </a:p>
          </p:txBody>
        </p:sp>
        <p:sp>
          <p:nvSpPr>
            <p:cNvPr id="106" name="Can 105"/>
            <p:cNvSpPr/>
            <p:nvPr/>
          </p:nvSpPr>
          <p:spPr>
            <a:xfrm>
              <a:off x="4003244" y="509314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Effect</a:t>
              </a:r>
              <a:endParaRPr lang="en-US" sz="1400" dirty="0"/>
            </a:p>
          </p:txBody>
        </p:sp>
        <p:sp>
          <p:nvSpPr>
            <p:cNvPr id="107" name="Can 106"/>
            <p:cNvSpPr/>
            <p:nvPr/>
          </p:nvSpPr>
          <p:spPr>
            <a:xfrm>
              <a:off x="5061282" y="5093149"/>
              <a:ext cx="1001737"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Purpose</a:t>
              </a:r>
              <a:endParaRPr lang="en-US" sz="1400" dirty="0"/>
            </a:p>
          </p:txBody>
        </p:sp>
        <p:sp>
          <p:nvSpPr>
            <p:cNvPr id="108" name="TextBox 107"/>
            <p:cNvSpPr txBox="1"/>
            <p:nvPr/>
          </p:nvSpPr>
          <p:spPr>
            <a:xfrm>
              <a:off x="5944507" y="5232553"/>
              <a:ext cx="996844" cy="369332"/>
            </a:xfrm>
            <a:prstGeom prst="rect">
              <a:avLst/>
            </a:prstGeom>
            <a:noFill/>
          </p:spPr>
          <p:txBody>
            <a:bodyPr wrap="square" rtlCol="0">
              <a:spAutoFit/>
            </a:bodyPr>
            <a:lstStyle/>
            <a:p>
              <a:pPr algn="ctr"/>
              <a:r>
                <a:rPr lang="en-US" dirty="0" smtClean="0"/>
                <a:t>…</a:t>
              </a:r>
              <a:endParaRPr lang="en-US" dirty="0"/>
            </a:p>
          </p:txBody>
        </p:sp>
        <p:sp>
          <p:nvSpPr>
            <p:cNvPr id="109" name="Can 108"/>
            <p:cNvSpPr/>
            <p:nvPr/>
          </p:nvSpPr>
          <p:spPr>
            <a:xfrm>
              <a:off x="6811364" y="5093149"/>
              <a:ext cx="1120254"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Taxonomic</a:t>
              </a:r>
              <a:endParaRPr lang="en-US" sz="1400" dirty="0"/>
            </a:p>
          </p:txBody>
        </p:sp>
      </p:grpSp>
      <p:sp>
        <p:nvSpPr>
          <p:cNvPr id="133" name="Title 1"/>
          <p:cNvSpPr>
            <a:spLocks noGrp="1"/>
          </p:cNvSpPr>
          <p:nvPr>
            <p:ph type="title"/>
          </p:nvPr>
        </p:nvSpPr>
        <p:spPr>
          <a:xfrm>
            <a:off x="115704" y="312038"/>
            <a:ext cx="8737244" cy="809746"/>
          </a:xfrm>
        </p:spPr>
        <p:txBody>
          <a:bodyPr/>
          <a:lstStyle/>
          <a:p>
            <a:r>
              <a:rPr lang="en-US" dirty="0" smtClean="0"/>
              <a:t>Knowledge Extraction</a:t>
            </a:r>
            <a:endParaRPr lang="en-US" dirty="0"/>
          </a:p>
        </p:txBody>
      </p:sp>
      <p:sp>
        <p:nvSpPr>
          <p:cNvPr id="139" name="TextBox 138"/>
          <p:cNvSpPr txBox="1"/>
          <p:nvPr/>
        </p:nvSpPr>
        <p:spPr>
          <a:xfrm>
            <a:off x="591586" y="6226475"/>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Open Extractors</a:t>
            </a:r>
            <a:endParaRPr lang="en-US" dirty="0"/>
          </a:p>
        </p:txBody>
      </p:sp>
      <p:sp>
        <p:nvSpPr>
          <p:cNvPr id="140" name="TextBox 139"/>
          <p:cNvSpPr txBox="1"/>
          <p:nvPr/>
        </p:nvSpPr>
        <p:spPr>
          <a:xfrm>
            <a:off x="3659647" y="6219646"/>
            <a:ext cx="466087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Relation-specific</a:t>
            </a:r>
            <a:endParaRPr lang="en-US" dirty="0"/>
          </a:p>
        </p:txBody>
      </p:sp>
      <p:cxnSp>
        <p:nvCxnSpPr>
          <p:cNvPr id="144" name="Straight Connector 143"/>
          <p:cNvCxnSpPr/>
          <p:nvPr/>
        </p:nvCxnSpPr>
        <p:spPr>
          <a:xfrm>
            <a:off x="3645993" y="5093149"/>
            <a:ext cx="13655" cy="1092365"/>
          </a:xfrm>
          <a:prstGeom prst="line">
            <a:avLst/>
          </a:prstGeom>
          <a:ln>
            <a:solidFill>
              <a:schemeClr val="accent2"/>
            </a:solidFill>
            <a:tailEnd type="none"/>
          </a:ln>
        </p:spPr>
        <p:style>
          <a:lnRef idx="2">
            <a:schemeClr val="accent1"/>
          </a:lnRef>
          <a:fillRef idx="0">
            <a:schemeClr val="accent1"/>
          </a:fillRef>
          <a:effectRef idx="1">
            <a:schemeClr val="accent1"/>
          </a:effectRef>
          <a:fontRef idx="minor">
            <a:schemeClr val="tx1"/>
          </a:fontRef>
        </p:style>
      </p:cxnSp>
      <p:pic>
        <p:nvPicPr>
          <p:cNvPr id="28" name="Picture 27"/>
          <p:cNvPicPr>
            <a:picLocks noChangeAspect="1"/>
          </p:cNvPicPr>
          <p:nvPr/>
        </p:nvPicPr>
        <p:blipFill rotWithShape="1">
          <a:blip r:embed="rId3"/>
          <a:srcRect l="26667" t="25638" r="12857" b="5992"/>
          <a:stretch/>
        </p:blipFill>
        <p:spPr>
          <a:xfrm>
            <a:off x="2396377" y="1734079"/>
            <a:ext cx="4173308" cy="2858880"/>
          </a:xfrm>
          <a:prstGeom prst="rect">
            <a:avLst/>
          </a:prstGeom>
        </p:spPr>
      </p:pic>
      <p:pic>
        <p:nvPicPr>
          <p:cNvPr id="29" name="Picture 28"/>
          <p:cNvPicPr>
            <a:picLocks noChangeAspect="1"/>
          </p:cNvPicPr>
          <p:nvPr/>
        </p:nvPicPr>
        <p:blipFill>
          <a:blip r:embed="rId4"/>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186412307"/>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Knowledge Extraction</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719095999"/>
              </p:ext>
            </p:extLst>
          </p:nvPr>
        </p:nvGraphicFramePr>
        <p:xfrm>
          <a:off x="573526" y="1921727"/>
          <a:ext cx="5032617" cy="1112520"/>
        </p:xfrm>
        <a:graphic>
          <a:graphicData uri="http://schemas.openxmlformats.org/drawingml/2006/table">
            <a:tbl>
              <a:tblPr firstRow="1" bandRow="1">
                <a:tableStyleId>{5A111915-BE36-4E01-A7E5-04B1672EAD32}</a:tableStyleId>
              </a:tblPr>
              <a:tblGrid>
                <a:gridCol w="1159310"/>
                <a:gridCol w="3873307"/>
              </a:tblGrid>
              <a:tr h="370840">
                <a:tc>
                  <a:txBody>
                    <a:bodyPr/>
                    <a:lstStyle/>
                    <a:p>
                      <a:r>
                        <a:rPr lang="en-US" sz="1600" dirty="0" smtClean="0"/>
                        <a:t>Object</a:t>
                      </a:r>
                      <a:endParaRPr lang="en-US" sz="1600" b="1" dirty="0"/>
                    </a:p>
                  </a:txBody>
                  <a:tcPr/>
                </a:tc>
                <a:tc>
                  <a:txBody>
                    <a:bodyPr/>
                    <a:lstStyle/>
                    <a:p>
                      <a:r>
                        <a:rPr lang="en-US" sz="1600" dirty="0" smtClean="0"/>
                        <a:t>Property</a:t>
                      </a:r>
                      <a:endParaRPr lang="en-US" sz="1600" b="1" dirty="0"/>
                    </a:p>
                  </a:txBody>
                  <a:tcPr/>
                </a:tc>
              </a:tr>
              <a:tr h="370840">
                <a:tc>
                  <a:txBody>
                    <a:bodyPr/>
                    <a:lstStyle/>
                    <a:p>
                      <a:r>
                        <a:rPr lang="en-US" sz="1600" dirty="0" smtClean="0"/>
                        <a:t>metal</a:t>
                      </a:r>
                      <a:endParaRPr lang="en-US" sz="1600" dirty="0"/>
                    </a:p>
                  </a:txBody>
                  <a:tcPr/>
                </a:tc>
                <a:tc>
                  <a:txBody>
                    <a:bodyPr/>
                    <a:lstStyle/>
                    <a:p>
                      <a:r>
                        <a:rPr lang="en-US" sz="1600" dirty="0" smtClean="0"/>
                        <a:t>conductor</a:t>
                      </a:r>
                      <a:r>
                        <a:rPr lang="en-US" sz="1600" baseline="0" dirty="0" smtClean="0"/>
                        <a:t> of electricity</a:t>
                      </a:r>
                      <a:endParaRPr lang="en-US" sz="1600" dirty="0"/>
                    </a:p>
                  </a:txBody>
                  <a:tcPr/>
                </a:tc>
              </a:tr>
              <a:tr h="370840">
                <a:tc>
                  <a:txBody>
                    <a:bodyPr/>
                    <a:lstStyle/>
                    <a:p>
                      <a:r>
                        <a:rPr lang="en-US" sz="1600" dirty="0" smtClean="0"/>
                        <a:t>metal</a:t>
                      </a:r>
                      <a:endParaRPr lang="en-US" sz="1600" dirty="0"/>
                    </a:p>
                  </a:txBody>
                  <a:tcPr/>
                </a:tc>
                <a:tc>
                  <a:txBody>
                    <a:bodyPr/>
                    <a:lstStyle/>
                    <a:p>
                      <a:r>
                        <a:rPr lang="en-US" sz="1600" dirty="0" smtClean="0"/>
                        <a:t>attracted</a:t>
                      </a:r>
                      <a:r>
                        <a:rPr lang="en-US" sz="1600" baseline="0" dirty="0" smtClean="0"/>
                        <a:t> to magnet</a:t>
                      </a:r>
                      <a:endParaRPr lang="en-US" sz="160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832069705"/>
              </p:ext>
            </p:extLst>
          </p:nvPr>
        </p:nvGraphicFramePr>
        <p:xfrm>
          <a:off x="573526" y="3926137"/>
          <a:ext cx="5032617" cy="1483360"/>
        </p:xfrm>
        <a:graphic>
          <a:graphicData uri="http://schemas.openxmlformats.org/drawingml/2006/table">
            <a:tbl>
              <a:tblPr firstRow="1" bandRow="1">
                <a:tableStyleId>{5A111915-BE36-4E01-A7E5-04B1672EAD32}</a:tableStyleId>
              </a:tblPr>
              <a:tblGrid>
                <a:gridCol w="1113117"/>
                <a:gridCol w="3919500"/>
              </a:tblGrid>
              <a:tr h="370840">
                <a:tc>
                  <a:txBody>
                    <a:bodyPr/>
                    <a:lstStyle/>
                    <a:p>
                      <a:r>
                        <a:rPr lang="en-US" sz="1600" dirty="0" smtClean="0"/>
                        <a:t>Instance</a:t>
                      </a:r>
                      <a:endParaRPr lang="en-US" sz="1600" b="1" dirty="0"/>
                    </a:p>
                  </a:txBody>
                  <a:tcPr/>
                </a:tc>
                <a:tc>
                  <a:txBody>
                    <a:bodyPr/>
                    <a:lstStyle/>
                    <a:p>
                      <a:r>
                        <a:rPr lang="en-US" sz="1600" dirty="0" smtClean="0"/>
                        <a:t>Class</a:t>
                      </a:r>
                      <a:endParaRPr lang="en-US" sz="1600" b="1" dirty="0"/>
                    </a:p>
                  </a:txBody>
                  <a:tcPr/>
                </a:tc>
              </a:tr>
              <a:tr h="370840">
                <a:tc>
                  <a:txBody>
                    <a:bodyPr/>
                    <a:lstStyle/>
                    <a:p>
                      <a:r>
                        <a:rPr lang="en-US" sz="1600" dirty="0" smtClean="0"/>
                        <a:t>turtle</a:t>
                      </a:r>
                      <a:endParaRPr lang="en-US" sz="1600" dirty="0"/>
                    </a:p>
                  </a:txBody>
                  <a:tcPr/>
                </a:tc>
                <a:tc>
                  <a:txBody>
                    <a:bodyPr/>
                    <a:lstStyle/>
                    <a:p>
                      <a:r>
                        <a:rPr lang="en-US" sz="1600" dirty="0" smtClean="0"/>
                        <a:t>animal</a:t>
                      </a:r>
                      <a:endParaRPr lang="en-US" sz="1600" dirty="0"/>
                    </a:p>
                  </a:txBody>
                  <a:tcPr/>
                </a:tc>
              </a:tr>
              <a:tr h="370840">
                <a:tc>
                  <a:txBody>
                    <a:bodyPr/>
                    <a:lstStyle/>
                    <a:p>
                      <a:r>
                        <a:rPr lang="en-US" sz="1600" dirty="0" smtClean="0"/>
                        <a:t>hardness</a:t>
                      </a:r>
                      <a:endParaRPr lang="en-US" sz="1600" dirty="0"/>
                    </a:p>
                  </a:txBody>
                  <a:tcPr/>
                </a:tc>
                <a:tc>
                  <a:txBody>
                    <a:bodyPr/>
                    <a:lstStyle/>
                    <a:p>
                      <a:r>
                        <a:rPr lang="en-US" sz="1600" dirty="0" smtClean="0"/>
                        <a:t>property</a:t>
                      </a:r>
                      <a:endParaRPr lang="en-US" sz="1600" dirty="0"/>
                    </a:p>
                  </a:txBody>
                  <a:tcPr/>
                </a:tc>
              </a:tr>
              <a:tr h="370840">
                <a:tc>
                  <a:txBody>
                    <a:bodyPr/>
                    <a:lstStyle/>
                    <a:p>
                      <a:r>
                        <a:rPr lang="en-US" sz="1600" dirty="0" smtClean="0"/>
                        <a:t>pumpkin</a:t>
                      </a:r>
                      <a:endParaRPr lang="en-US" sz="1600" dirty="0"/>
                    </a:p>
                  </a:txBody>
                  <a:tcPr/>
                </a:tc>
                <a:tc>
                  <a:txBody>
                    <a:bodyPr/>
                    <a:lstStyle/>
                    <a:p>
                      <a:r>
                        <a:rPr lang="en-US" sz="1600" dirty="0" smtClean="0"/>
                        <a:t>fruit</a:t>
                      </a:r>
                      <a:endParaRPr lang="en-US" sz="1600" dirty="0"/>
                    </a:p>
                  </a:txBody>
                  <a:tcPr/>
                </a:tc>
              </a:tr>
            </a:tbl>
          </a:graphicData>
        </a:graphic>
      </p:graphicFrame>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4" name="TextBox 3"/>
          <p:cNvSpPr txBox="1"/>
          <p:nvPr/>
        </p:nvSpPr>
        <p:spPr>
          <a:xfrm>
            <a:off x="573526" y="1251858"/>
            <a:ext cx="7906480"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smtClean="0"/>
              <a:t>Open IE </a:t>
            </a:r>
            <a:r>
              <a:rPr lang="en-US" dirty="0" smtClean="0"/>
              <a:t> to extract </a:t>
            </a:r>
            <a:r>
              <a:rPr lang="en-US" b="1" dirty="0" smtClean="0">
                <a:solidFill>
                  <a:srgbClr val="0000FF"/>
                </a:solidFill>
              </a:rPr>
              <a:t>open-domain </a:t>
            </a:r>
            <a:r>
              <a:rPr lang="en-US" b="1" dirty="0" smtClean="0">
                <a:solidFill>
                  <a:srgbClr val="0000FF"/>
                </a:solidFill>
              </a:rPr>
              <a:t>facts</a:t>
            </a:r>
            <a:r>
              <a:rPr lang="en-US" dirty="0" smtClean="0"/>
              <a:t> </a:t>
            </a:r>
            <a:r>
              <a:rPr lang="en-US" dirty="0" smtClean="0"/>
              <a:t>from Wikipedia </a:t>
            </a:r>
            <a:r>
              <a:rPr lang="en-US" dirty="0" smtClean="0"/>
              <a:t>&amp; the web.</a:t>
            </a:r>
            <a:endParaRPr lang="en-US" dirty="0"/>
          </a:p>
        </p:txBody>
      </p:sp>
      <p:sp>
        <p:nvSpPr>
          <p:cNvPr id="10" name="TextBox 9"/>
          <p:cNvSpPr txBox="1"/>
          <p:nvPr/>
        </p:nvSpPr>
        <p:spPr>
          <a:xfrm>
            <a:off x="537240" y="3375375"/>
            <a:ext cx="7906480"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defPPr>
              <a:defRPr lang="en-US"/>
            </a:defPPr>
          </a:lstStyle>
          <a:p>
            <a:r>
              <a:rPr lang="en-US" b="1" dirty="0"/>
              <a:t>Taxonomic relations</a:t>
            </a:r>
            <a:r>
              <a:rPr lang="en-US" dirty="0"/>
              <a:t> from WordNet and other existing sources.</a:t>
            </a:r>
          </a:p>
        </p:txBody>
      </p:sp>
    </p:spTree>
    <p:extLst>
      <p:ext uri="{BB962C8B-B14F-4D97-AF65-F5344CB8AC3E}">
        <p14:creationId xmlns:p14="http://schemas.microsoft.com/office/powerpoint/2010/main" val="4254435903"/>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007308575"/>
              </p:ext>
            </p:extLst>
          </p:nvPr>
        </p:nvGraphicFramePr>
        <p:xfrm>
          <a:off x="457200" y="2018243"/>
          <a:ext cx="6302617" cy="1112520"/>
        </p:xfrm>
        <a:graphic>
          <a:graphicData uri="http://schemas.openxmlformats.org/drawingml/2006/table">
            <a:tbl>
              <a:tblPr firstRow="1" bandRow="1">
                <a:tableStyleId>{5A111915-BE36-4E01-A7E5-04B1672EAD32}</a:tableStyleId>
              </a:tblPr>
              <a:tblGrid>
                <a:gridCol w="2492617"/>
                <a:gridCol w="3810000"/>
              </a:tblGrid>
              <a:tr h="370840">
                <a:tc>
                  <a:txBody>
                    <a:bodyPr/>
                    <a:lstStyle/>
                    <a:p>
                      <a:r>
                        <a:rPr lang="en-US" sz="1600" dirty="0" smtClean="0"/>
                        <a:t>Action</a:t>
                      </a:r>
                      <a:endParaRPr lang="en-US" sz="1600" b="1" dirty="0"/>
                    </a:p>
                  </a:txBody>
                  <a:tcPr/>
                </a:tc>
                <a:tc>
                  <a:txBody>
                    <a:bodyPr/>
                    <a:lstStyle/>
                    <a:p>
                      <a:r>
                        <a:rPr lang="en-US" sz="1600" dirty="0" smtClean="0"/>
                        <a:t>Purpose</a:t>
                      </a:r>
                      <a:endParaRPr lang="en-US" sz="1600" b="1" dirty="0"/>
                    </a:p>
                  </a:txBody>
                  <a:tcPr/>
                </a:tc>
              </a:tr>
              <a:tr h="370840">
                <a:tc>
                  <a:txBody>
                    <a:bodyPr/>
                    <a:lstStyle/>
                    <a:p>
                      <a:r>
                        <a:rPr lang="en-US" sz="1600" dirty="0" smtClean="0"/>
                        <a:t>humans sweat</a:t>
                      </a:r>
                      <a:endParaRPr lang="en-US" sz="1600" dirty="0"/>
                    </a:p>
                  </a:txBody>
                  <a:tcPr/>
                </a:tc>
                <a:tc>
                  <a:txBody>
                    <a:bodyPr/>
                    <a:lstStyle/>
                    <a:p>
                      <a:r>
                        <a:rPr lang="en-US" sz="1600" dirty="0" smtClean="0"/>
                        <a:t>[humans] adjust to hot temperature</a:t>
                      </a:r>
                      <a:endParaRPr lang="en-US" sz="1600" dirty="0"/>
                    </a:p>
                  </a:txBody>
                  <a:tcPr/>
                </a:tc>
              </a:tr>
              <a:tr h="370840">
                <a:tc>
                  <a:txBody>
                    <a:bodyPr/>
                    <a:lstStyle/>
                    <a:p>
                      <a:r>
                        <a:rPr lang="en-US" sz="1600" dirty="0" smtClean="0"/>
                        <a:t>animals grow</a:t>
                      </a:r>
                      <a:r>
                        <a:rPr lang="en-US" sz="1600" baseline="0" dirty="0" smtClean="0"/>
                        <a:t> fur</a:t>
                      </a:r>
                      <a:endParaRPr lang="en-US" sz="1600" dirty="0"/>
                    </a:p>
                  </a:txBody>
                  <a:tcPr/>
                </a:tc>
                <a:tc>
                  <a:txBody>
                    <a:bodyPr/>
                    <a:lstStyle/>
                    <a:p>
                      <a:r>
                        <a:rPr lang="en-US" sz="1600" dirty="0" smtClean="0"/>
                        <a:t>[animals]</a:t>
                      </a:r>
                      <a:r>
                        <a:rPr lang="en-US" sz="1600" baseline="0" dirty="0" smtClean="0"/>
                        <a:t> stay warm</a:t>
                      </a:r>
                      <a:endParaRPr lang="en-US" sz="160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943070828"/>
              </p:ext>
            </p:extLst>
          </p:nvPr>
        </p:nvGraphicFramePr>
        <p:xfrm>
          <a:off x="457200" y="4943143"/>
          <a:ext cx="6302617" cy="1112520"/>
        </p:xfrm>
        <a:graphic>
          <a:graphicData uri="http://schemas.openxmlformats.org/drawingml/2006/table">
            <a:tbl>
              <a:tblPr firstRow="1" bandRow="1">
                <a:tableStyleId>{5A111915-BE36-4E01-A7E5-04B1672EAD32}</a:tableStyleId>
              </a:tblPr>
              <a:tblGrid>
                <a:gridCol w="2518229"/>
                <a:gridCol w="3784388"/>
              </a:tblGrid>
              <a:tr h="370840">
                <a:tc>
                  <a:txBody>
                    <a:bodyPr/>
                    <a:lstStyle/>
                    <a:p>
                      <a:r>
                        <a:rPr lang="en-US" sz="1600" dirty="0" smtClean="0"/>
                        <a:t>Entity</a:t>
                      </a:r>
                      <a:endParaRPr lang="en-US" sz="1600" b="1" dirty="0"/>
                    </a:p>
                  </a:txBody>
                  <a:tcPr/>
                </a:tc>
                <a:tc>
                  <a:txBody>
                    <a:bodyPr/>
                    <a:lstStyle/>
                    <a:p>
                      <a:r>
                        <a:rPr lang="en-US" sz="1600" dirty="0" smtClean="0"/>
                        <a:t>Function</a:t>
                      </a:r>
                      <a:endParaRPr lang="en-US" sz="1600" b="1" dirty="0"/>
                    </a:p>
                  </a:txBody>
                  <a:tcPr/>
                </a:tc>
              </a:tr>
              <a:tr h="370840">
                <a:tc>
                  <a:txBody>
                    <a:bodyPr/>
                    <a:lstStyle/>
                    <a:p>
                      <a:r>
                        <a:rPr lang="en-US" sz="1600" dirty="0" smtClean="0"/>
                        <a:t>hand lens</a:t>
                      </a:r>
                      <a:endParaRPr lang="en-US" sz="1600" dirty="0"/>
                    </a:p>
                  </a:txBody>
                  <a:tcPr/>
                </a:tc>
                <a:tc>
                  <a:txBody>
                    <a:bodyPr/>
                    <a:lstStyle/>
                    <a:p>
                      <a:r>
                        <a:rPr lang="en-US" sz="1600" dirty="0" smtClean="0"/>
                        <a:t>look</a:t>
                      </a:r>
                      <a:r>
                        <a:rPr lang="en-US" sz="1600" baseline="0" dirty="0" smtClean="0"/>
                        <a:t> at small things</a:t>
                      </a:r>
                      <a:endParaRPr lang="en-US" sz="1600" dirty="0"/>
                    </a:p>
                  </a:txBody>
                  <a:tcPr/>
                </a:tc>
              </a:tr>
              <a:tr h="370840">
                <a:tc>
                  <a:txBody>
                    <a:bodyPr/>
                    <a:lstStyle/>
                    <a:p>
                      <a:r>
                        <a:rPr lang="en-US" sz="1600" dirty="0" smtClean="0"/>
                        <a:t>graduated</a:t>
                      </a:r>
                      <a:r>
                        <a:rPr lang="en-US" sz="1600" baseline="0" dirty="0" smtClean="0"/>
                        <a:t> cylinder</a:t>
                      </a:r>
                      <a:endParaRPr lang="en-US" sz="1600" dirty="0"/>
                    </a:p>
                  </a:txBody>
                  <a:tcPr/>
                </a:tc>
                <a:tc>
                  <a:txBody>
                    <a:bodyPr/>
                    <a:lstStyle/>
                    <a:p>
                      <a:r>
                        <a:rPr lang="en-US" sz="1600" dirty="0" smtClean="0"/>
                        <a:t>measure volume of liquids</a:t>
                      </a:r>
                      <a:endParaRPr lang="en-US" sz="1600" dirty="0"/>
                    </a:p>
                  </a:txBody>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543139280"/>
              </p:ext>
            </p:extLst>
          </p:nvPr>
        </p:nvGraphicFramePr>
        <p:xfrm>
          <a:off x="457200" y="3507678"/>
          <a:ext cx="6302617" cy="1112520"/>
        </p:xfrm>
        <a:graphic>
          <a:graphicData uri="http://schemas.openxmlformats.org/drawingml/2006/table">
            <a:tbl>
              <a:tblPr firstRow="1" bandRow="1">
                <a:tableStyleId>{5A111915-BE36-4E01-A7E5-04B1672EAD32}</a:tableStyleId>
              </a:tblPr>
              <a:tblGrid>
                <a:gridCol w="2420045"/>
                <a:gridCol w="3882572"/>
              </a:tblGrid>
              <a:tr h="370840">
                <a:tc>
                  <a:txBody>
                    <a:bodyPr/>
                    <a:lstStyle/>
                    <a:p>
                      <a:r>
                        <a:rPr lang="en-US" sz="1600" dirty="0" smtClean="0"/>
                        <a:t>Action</a:t>
                      </a:r>
                      <a:endParaRPr lang="en-US" sz="1600" b="1" dirty="0"/>
                    </a:p>
                  </a:txBody>
                  <a:tcPr/>
                </a:tc>
                <a:tc>
                  <a:txBody>
                    <a:bodyPr/>
                    <a:lstStyle/>
                    <a:p>
                      <a:r>
                        <a:rPr lang="en-US" sz="1600" dirty="0" smtClean="0"/>
                        <a:t>Effect</a:t>
                      </a:r>
                      <a:endParaRPr lang="en-US" sz="1600" b="1" dirty="0"/>
                    </a:p>
                  </a:txBody>
                  <a:tcPr/>
                </a:tc>
              </a:tr>
              <a:tr h="370840">
                <a:tc>
                  <a:txBody>
                    <a:bodyPr/>
                    <a:lstStyle/>
                    <a:p>
                      <a:r>
                        <a:rPr lang="en-US" sz="1600" dirty="0" smtClean="0"/>
                        <a:t>decrease in temperature</a:t>
                      </a:r>
                      <a:endParaRPr lang="en-US" sz="1600" dirty="0"/>
                    </a:p>
                  </a:txBody>
                  <a:tcPr/>
                </a:tc>
                <a:tc>
                  <a:txBody>
                    <a:bodyPr/>
                    <a:lstStyle/>
                    <a:p>
                      <a:r>
                        <a:rPr lang="en-US" sz="1600" dirty="0" smtClean="0"/>
                        <a:t>humans shiver</a:t>
                      </a:r>
                      <a:endParaRPr lang="en-US" sz="1600" dirty="0"/>
                    </a:p>
                  </a:txBody>
                  <a:tcPr/>
                </a:tc>
              </a:tr>
              <a:tr h="370840">
                <a:tc>
                  <a:txBody>
                    <a:bodyPr/>
                    <a:lstStyle/>
                    <a:p>
                      <a:r>
                        <a:rPr lang="en-US" sz="1600" dirty="0" smtClean="0"/>
                        <a:t>animals eat</a:t>
                      </a:r>
                      <a:endParaRPr lang="en-US" sz="1600" dirty="0"/>
                    </a:p>
                  </a:txBody>
                  <a:tcPr/>
                </a:tc>
                <a:tc>
                  <a:txBody>
                    <a:bodyPr/>
                    <a:lstStyle/>
                    <a:p>
                      <a:r>
                        <a:rPr lang="en-US" sz="1600" dirty="0" smtClean="0"/>
                        <a:t>[animals] get nutrients</a:t>
                      </a:r>
                      <a:endParaRPr lang="en-US" sz="1600" dirty="0"/>
                    </a:p>
                  </a:txBody>
                  <a:tcPr/>
                </a:tc>
              </a:tr>
            </a:tbl>
          </a:graphicData>
        </a:graphic>
      </p:graphicFrame>
      <p:sp>
        <p:nvSpPr>
          <p:cNvPr id="10" name="Title 1"/>
          <p:cNvSpPr>
            <a:spLocks noGrp="1"/>
          </p:cNvSpPr>
          <p:nvPr>
            <p:ph type="title"/>
          </p:nvPr>
        </p:nvSpPr>
        <p:spPr>
          <a:xfrm>
            <a:off x="457200" y="62463"/>
            <a:ext cx="8229600" cy="990600"/>
          </a:xfrm>
        </p:spPr>
        <p:txBody>
          <a:bodyPr/>
          <a:lstStyle/>
          <a:p>
            <a:r>
              <a:rPr lang="en-US" dirty="0" smtClean="0"/>
              <a:t>Knowledge Extraction</a:t>
            </a:r>
            <a:endParaRPr lang="en-US" dirty="0"/>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7" name="TextBox 6"/>
          <p:cNvSpPr txBox="1"/>
          <p:nvPr/>
        </p:nvSpPr>
        <p:spPr>
          <a:xfrm>
            <a:off x="457200" y="1379658"/>
            <a:ext cx="8229600"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smtClean="0"/>
              <a:t>Targeted IE</a:t>
            </a:r>
            <a:r>
              <a:rPr lang="en-US" dirty="0" smtClean="0"/>
              <a:t>: Pattern-based extractor for specific </a:t>
            </a:r>
            <a:r>
              <a:rPr lang="en-US" b="1" dirty="0" smtClean="0">
                <a:solidFill>
                  <a:srgbClr val="0000FF"/>
                </a:solidFill>
              </a:rPr>
              <a:t>general-purpose relations.</a:t>
            </a:r>
            <a:endParaRPr lang="en-US" b="1" dirty="0">
              <a:solidFill>
                <a:srgbClr val="0000FF"/>
              </a:solidFill>
            </a:endParaRPr>
          </a:p>
        </p:txBody>
      </p:sp>
      <p:pic>
        <p:nvPicPr>
          <p:cNvPr id="12" name="Picture 11"/>
          <p:cNvPicPr>
            <a:picLocks noChangeAspect="1"/>
          </p:cNvPicPr>
          <p:nvPr/>
        </p:nvPicPr>
        <p:blipFill rotWithShape="1">
          <a:blip r:embed="rId4"/>
          <a:srcRect l="43071" t="20588" r="29213" b="7647"/>
          <a:stretch/>
        </p:blipFill>
        <p:spPr>
          <a:xfrm>
            <a:off x="7752413" y="2018243"/>
            <a:ext cx="934387" cy="1295400"/>
          </a:xfrm>
          <a:prstGeom prst="rect">
            <a:avLst/>
          </a:prstGeom>
        </p:spPr>
      </p:pic>
    </p:spTree>
    <p:extLst>
      <p:ext uri="{BB962C8B-B14F-4D97-AF65-F5344CB8AC3E}">
        <p14:creationId xmlns:p14="http://schemas.microsoft.com/office/powerpoint/2010/main" val="1544260240"/>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443334850"/>
              </p:ext>
            </p:extLst>
          </p:nvPr>
        </p:nvGraphicFramePr>
        <p:xfrm>
          <a:off x="457200" y="2816535"/>
          <a:ext cx="8523514" cy="1112520"/>
        </p:xfrm>
        <a:graphic>
          <a:graphicData uri="http://schemas.openxmlformats.org/drawingml/2006/table">
            <a:tbl>
              <a:tblPr firstRow="1" bandRow="1">
                <a:tableStyleId>{5A111915-BE36-4E01-A7E5-04B1672EAD32}</a:tableStyleId>
              </a:tblPr>
              <a:tblGrid>
                <a:gridCol w="2069316"/>
                <a:gridCol w="6454198"/>
              </a:tblGrid>
              <a:tr h="370840">
                <a:tc>
                  <a:txBody>
                    <a:bodyPr/>
                    <a:lstStyle/>
                    <a:p>
                      <a:r>
                        <a:rPr lang="en-US" sz="1600" dirty="0" smtClean="0"/>
                        <a:t>Term (T)</a:t>
                      </a:r>
                      <a:endParaRPr lang="en-US" sz="1600" b="1" dirty="0"/>
                    </a:p>
                  </a:txBody>
                  <a:tcPr/>
                </a:tc>
                <a:tc>
                  <a:txBody>
                    <a:bodyPr/>
                    <a:lstStyle/>
                    <a:p>
                      <a:r>
                        <a:rPr lang="en-US" sz="1600" dirty="0" smtClean="0"/>
                        <a:t>Properties</a:t>
                      </a:r>
                      <a:endParaRPr lang="en-US" sz="1600" b="1" dirty="0"/>
                    </a:p>
                  </a:txBody>
                  <a:tcPr/>
                </a:tc>
              </a:tr>
              <a:tr h="370840">
                <a:tc>
                  <a:txBody>
                    <a:bodyPr/>
                    <a:lstStyle/>
                    <a:p>
                      <a:r>
                        <a:rPr lang="en-US" sz="1600" dirty="0" smtClean="0"/>
                        <a:t>chemical change</a:t>
                      </a:r>
                      <a:endParaRPr lang="en-US" sz="1600" dirty="0"/>
                    </a:p>
                  </a:txBody>
                  <a:tcPr/>
                </a:tc>
                <a:tc>
                  <a:txBody>
                    <a:bodyPr/>
                    <a:lstStyle/>
                    <a:p>
                      <a:r>
                        <a:rPr lang="en-US" sz="1600" dirty="0" smtClean="0"/>
                        <a:t>(T, is</a:t>
                      </a:r>
                      <a:r>
                        <a:rPr lang="en-US" sz="1600" baseline="0" dirty="0" smtClean="0"/>
                        <a:t> a, change) &amp; (T, produces, new substances)</a:t>
                      </a:r>
                      <a:endParaRPr lang="en-US" sz="1600" dirty="0"/>
                    </a:p>
                  </a:txBody>
                  <a:tcPr/>
                </a:tc>
              </a:tr>
              <a:tr h="370840">
                <a:tc>
                  <a:txBody>
                    <a:bodyPr/>
                    <a:lstStyle/>
                    <a:p>
                      <a:r>
                        <a:rPr lang="en-US" sz="1600" dirty="0" smtClean="0"/>
                        <a:t>adaptation</a:t>
                      </a:r>
                      <a:endParaRPr lang="en-US" sz="1600" dirty="0"/>
                    </a:p>
                  </a:txBody>
                  <a:tcPr/>
                </a:tc>
                <a:tc>
                  <a:txBody>
                    <a:bodyPr/>
                    <a:lstStyle/>
                    <a:p>
                      <a:r>
                        <a:rPr lang="en-US" sz="1600" dirty="0" smtClean="0"/>
                        <a:t>(T,</a:t>
                      </a:r>
                      <a:r>
                        <a:rPr lang="en-US" sz="1600" baseline="0" dirty="0" smtClean="0"/>
                        <a:t> is a, behavior) &amp; (T, helps, (animal, meet, its environmental needs)</a:t>
                      </a:r>
                      <a:endParaRPr lang="en-US" sz="1600" dirty="0"/>
                    </a:p>
                  </a:txBody>
                  <a:tcPr/>
                </a:tc>
              </a:tr>
            </a:tbl>
          </a:graphicData>
        </a:graphic>
      </p:graphicFrame>
      <p:sp>
        <p:nvSpPr>
          <p:cNvPr id="10" name="Title 1"/>
          <p:cNvSpPr>
            <a:spLocks noGrp="1"/>
          </p:cNvSpPr>
          <p:nvPr>
            <p:ph type="title"/>
          </p:nvPr>
        </p:nvSpPr>
        <p:spPr>
          <a:xfrm>
            <a:off x="457200" y="62463"/>
            <a:ext cx="8229600" cy="990600"/>
          </a:xfrm>
        </p:spPr>
        <p:txBody>
          <a:bodyPr/>
          <a:lstStyle/>
          <a:p>
            <a:r>
              <a:rPr lang="en-US" dirty="0" smtClean="0"/>
              <a:t>Knowledge Extraction</a:t>
            </a:r>
            <a:endParaRPr lang="en-US" dirty="0"/>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7" name="TextBox 6"/>
          <p:cNvSpPr txBox="1"/>
          <p:nvPr/>
        </p:nvSpPr>
        <p:spPr>
          <a:xfrm>
            <a:off x="457200" y="1379658"/>
            <a:ext cx="7906480" cy="923330"/>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smtClean="0"/>
              <a:t>Definitions</a:t>
            </a:r>
            <a:r>
              <a:rPr lang="en-US" dirty="0" smtClean="0"/>
              <a:t>: </a:t>
            </a:r>
          </a:p>
          <a:p>
            <a:endParaRPr lang="en-US" dirty="0" smtClean="0"/>
          </a:p>
          <a:p>
            <a:r>
              <a:rPr lang="en-US" dirty="0" smtClean="0"/>
              <a:t>Pattern-based extractor that exploits </a:t>
            </a:r>
            <a:r>
              <a:rPr lang="en-US" b="1" dirty="0" smtClean="0">
                <a:solidFill>
                  <a:srgbClr val="0000FF"/>
                </a:solidFill>
              </a:rPr>
              <a:t>regularities in definitional language </a:t>
            </a:r>
            <a:endParaRPr lang="en-US" b="1" dirty="0">
              <a:solidFill>
                <a:srgbClr val="0000FF"/>
              </a:solidFill>
            </a:endParaRPr>
          </a:p>
        </p:txBody>
      </p:sp>
    </p:spTree>
    <p:extLst>
      <p:ext uri="{BB962C8B-B14F-4D97-AF65-F5344CB8AC3E}">
        <p14:creationId xmlns:p14="http://schemas.microsoft.com/office/powerpoint/2010/main" val="4227928736"/>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ounded Rectangle 116"/>
          <p:cNvSpPr/>
          <p:nvPr/>
        </p:nvSpPr>
        <p:spPr>
          <a:xfrm>
            <a:off x="887602" y="3195164"/>
            <a:ext cx="6884534" cy="1119674"/>
          </a:xfrm>
          <a:prstGeom prst="round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Reasoning</a:t>
            </a:r>
            <a:endParaRPr lang="en-US" dirty="0"/>
          </a:p>
        </p:txBody>
      </p:sp>
      <p:sp>
        <p:nvSpPr>
          <p:cNvPr id="95" name="Rounded Rectangle 94"/>
          <p:cNvSpPr/>
          <p:nvPr/>
        </p:nvSpPr>
        <p:spPr>
          <a:xfrm>
            <a:off x="1078777" y="1461037"/>
            <a:ext cx="6520200"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t>Question Interpretation</a:t>
            </a:r>
            <a:endParaRPr lang="en-US" dirty="0"/>
          </a:p>
        </p:txBody>
      </p:sp>
      <p:sp>
        <p:nvSpPr>
          <p:cNvPr id="100" name="Rounded Rectangle 99"/>
          <p:cNvSpPr/>
          <p:nvPr/>
        </p:nvSpPr>
        <p:spPr>
          <a:xfrm>
            <a:off x="455010" y="5093149"/>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t>Knowledge</a:t>
            </a:r>
            <a:endParaRPr lang="en-US" dirty="0"/>
          </a:p>
        </p:txBody>
      </p:sp>
      <p:sp>
        <p:nvSpPr>
          <p:cNvPr id="118" name="Down Arrow 117"/>
          <p:cNvSpPr/>
          <p:nvPr/>
        </p:nvSpPr>
        <p:spPr>
          <a:xfrm>
            <a:off x="4182954" y="2648984"/>
            <a:ext cx="284553" cy="477909"/>
          </a:xfrm>
          <a:prstGeom prst="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0" name="Up-Down Arrow 129"/>
          <p:cNvSpPr/>
          <p:nvPr/>
        </p:nvSpPr>
        <p:spPr>
          <a:xfrm>
            <a:off x="4169299" y="4373943"/>
            <a:ext cx="284553" cy="641764"/>
          </a:xfrm>
          <a:prstGeom prst="up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Title 1"/>
          <p:cNvSpPr>
            <a:spLocks noGrp="1"/>
          </p:cNvSpPr>
          <p:nvPr>
            <p:ph type="title"/>
          </p:nvPr>
        </p:nvSpPr>
        <p:spPr>
          <a:xfrm>
            <a:off x="115704" y="312038"/>
            <a:ext cx="8737244" cy="809746"/>
          </a:xfrm>
        </p:spPr>
        <p:txBody>
          <a:bodyPr/>
          <a:lstStyle/>
          <a:p>
            <a:r>
              <a:rPr lang="en-US" dirty="0" smtClean="0"/>
              <a:t>Question Answering System Overview</a:t>
            </a:r>
            <a:endParaRPr lang="en-US" dirty="0"/>
          </a:p>
        </p:txBody>
      </p:sp>
      <p:pic>
        <p:nvPicPr>
          <p:cNvPr id="8" name="Picture 7"/>
          <p:cNvPicPr>
            <a:picLocks noChangeAspect="1"/>
          </p:cNvPicPr>
          <p:nvPr/>
        </p:nvPicPr>
        <p:blipFill>
          <a:blip r:embed="rId2"/>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645098189"/>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ounded Rectangle 94"/>
          <p:cNvSpPr/>
          <p:nvPr/>
        </p:nvSpPr>
        <p:spPr>
          <a:xfrm>
            <a:off x="1078777" y="1461037"/>
            <a:ext cx="6520200" cy="109236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Question Interpretation</a:t>
            </a:r>
            <a:endParaRPr lang="en-US" dirty="0"/>
          </a:p>
        </p:txBody>
      </p:sp>
      <p:grpSp>
        <p:nvGrpSpPr>
          <p:cNvPr id="120" name="Group 119"/>
          <p:cNvGrpSpPr/>
          <p:nvPr/>
        </p:nvGrpSpPr>
        <p:grpSpPr>
          <a:xfrm>
            <a:off x="455010" y="5093149"/>
            <a:ext cx="7865513" cy="1092365"/>
            <a:chOff x="614492" y="4904186"/>
            <a:chExt cx="7865513" cy="1092365"/>
          </a:xfrm>
        </p:grpSpPr>
        <p:sp>
          <p:nvSpPr>
            <p:cNvPr id="100" name="Rounded Rectangle 99"/>
            <p:cNvSpPr/>
            <p:nvPr/>
          </p:nvSpPr>
          <p:spPr>
            <a:xfrm>
              <a:off x="614492" y="4904186"/>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101" name="Can 100"/>
            <p:cNvSpPr/>
            <p:nvPr/>
          </p:nvSpPr>
          <p:spPr>
            <a:xfrm>
              <a:off x="751069"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Study</a:t>
              </a:r>
            </a:p>
            <a:p>
              <a:pPr algn="ctr"/>
              <a:r>
                <a:rPr lang="en-US" sz="1400" dirty="0" smtClean="0"/>
                <a:t>guide</a:t>
              </a:r>
              <a:endParaRPr lang="en-US" sz="1400" dirty="0"/>
            </a:p>
          </p:txBody>
        </p:sp>
        <p:sp>
          <p:nvSpPr>
            <p:cNvPr id="104" name="Can 103"/>
            <p:cNvSpPr/>
            <p:nvPr/>
          </p:nvSpPr>
          <p:spPr>
            <a:xfrm>
              <a:off x="1693378"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Web</a:t>
              </a:r>
              <a:endParaRPr lang="en-US" sz="1400" dirty="0"/>
            </a:p>
          </p:txBody>
        </p:sp>
        <p:sp>
          <p:nvSpPr>
            <p:cNvPr id="105" name="Can 104"/>
            <p:cNvSpPr/>
            <p:nvPr/>
          </p:nvSpPr>
          <p:spPr>
            <a:xfrm>
              <a:off x="2628431" y="5065839"/>
              <a:ext cx="1042193"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Definitions</a:t>
              </a:r>
              <a:endParaRPr lang="en-US" sz="1400" dirty="0"/>
            </a:p>
          </p:txBody>
        </p:sp>
        <p:sp>
          <p:nvSpPr>
            <p:cNvPr id="106" name="Can 105"/>
            <p:cNvSpPr/>
            <p:nvPr/>
          </p:nvSpPr>
          <p:spPr>
            <a:xfrm>
              <a:off x="4003244" y="509314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Effect</a:t>
              </a:r>
              <a:endParaRPr lang="en-US" sz="1400" dirty="0"/>
            </a:p>
          </p:txBody>
        </p:sp>
        <p:sp>
          <p:nvSpPr>
            <p:cNvPr id="107" name="Can 106"/>
            <p:cNvSpPr/>
            <p:nvPr/>
          </p:nvSpPr>
          <p:spPr>
            <a:xfrm>
              <a:off x="5061282" y="5093149"/>
              <a:ext cx="1001737"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Purpose</a:t>
              </a:r>
              <a:endParaRPr lang="en-US" sz="1400" dirty="0"/>
            </a:p>
          </p:txBody>
        </p:sp>
        <p:sp>
          <p:nvSpPr>
            <p:cNvPr id="108" name="TextBox 107"/>
            <p:cNvSpPr txBox="1"/>
            <p:nvPr/>
          </p:nvSpPr>
          <p:spPr>
            <a:xfrm>
              <a:off x="5944507" y="5232553"/>
              <a:ext cx="996844" cy="369332"/>
            </a:xfrm>
            <a:prstGeom prst="rect">
              <a:avLst/>
            </a:prstGeom>
            <a:noFill/>
          </p:spPr>
          <p:txBody>
            <a:bodyPr wrap="square" rtlCol="0">
              <a:spAutoFit/>
            </a:bodyPr>
            <a:lstStyle/>
            <a:p>
              <a:pPr algn="ctr"/>
              <a:r>
                <a:rPr lang="en-US" dirty="0" smtClean="0"/>
                <a:t>…</a:t>
              </a:r>
              <a:endParaRPr lang="en-US" dirty="0"/>
            </a:p>
          </p:txBody>
        </p:sp>
        <p:sp>
          <p:nvSpPr>
            <p:cNvPr id="109" name="Can 108"/>
            <p:cNvSpPr/>
            <p:nvPr/>
          </p:nvSpPr>
          <p:spPr>
            <a:xfrm>
              <a:off x="6811364" y="5093149"/>
              <a:ext cx="1120254"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Taxonomic</a:t>
              </a:r>
              <a:endParaRPr lang="en-US" sz="1400" dirty="0"/>
            </a:p>
          </p:txBody>
        </p:sp>
      </p:grpSp>
      <p:sp>
        <p:nvSpPr>
          <p:cNvPr id="118" name="Down Arrow 117"/>
          <p:cNvSpPr/>
          <p:nvPr/>
        </p:nvSpPr>
        <p:spPr>
          <a:xfrm>
            <a:off x="4182954" y="2648984"/>
            <a:ext cx="284553" cy="477909"/>
          </a:xfrm>
          <a:prstGeom prst="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0" name="Up-Down Arrow 129"/>
          <p:cNvSpPr/>
          <p:nvPr/>
        </p:nvSpPr>
        <p:spPr>
          <a:xfrm>
            <a:off x="4169299" y="4373943"/>
            <a:ext cx="284553" cy="641764"/>
          </a:xfrm>
          <a:prstGeom prst="up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Title 1"/>
          <p:cNvSpPr>
            <a:spLocks noGrp="1"/>
          </p:cNvSpPr>
          <p:nvPr>
            <p:ph type="title"/>
          </p:nvPr>
        </p:nvSpPr>
        <p:spPr>
          <a:xfrm>
            <a:off x="115704" y="312038"/>
            <a:ext cx="8737244" cy="809746"/>
          </a:xfrm>
        </p:spPr>
        <p:txBody>
          <a:bodyPr>
            <a:normAutofit/>
          </a:bodyPr>
          <a:lstStyle/>
          <a:p>
            <a:r>
              <a:rPr lang="en-US" dirty="0" smtClean="0"/>
              <a:t>Question Interpretation</a:t>
            </a:r>
            <a:endParaRPr lang="en-US" dirty="0"/>
          </a:p>
        </p:txBody>
      </p:sp>
      <p:sp>
        <p:nvSpPr>
          <p:cNvPr id="139" name="TextBox 138"/>
          <p:cNvSpPr txBox="1"/>
          <p:nvPr/>
        </p:nvSpPr>
        <p:spPr>
          <a:xfrm>
            <a:off x="591586" y="6226475"/>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Open Extractors</a:t>
            </a:r>
            <a:endParaRPr lang="en-US" dirty="0"/>
          </a:p>
        </p:txBody>
      </p:sp>
      <p:sp>
        <p:nvSpPr>
          <p:cNvPr id="140" name="TextBox 139"/>
          <p:cNvSpPr txBox="1"/>
          <p:nvPr/>
        </p:nvSpPr>
        <p:spPr>
          <a:xfrm>
            <a:off x="3659647" y="6219646"/>
            <a:ext cx="466087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Relation-specific</a:t>
            </a:r>
            <a:endParaRPr lang="en-US" dirty="0"/>
          </a:p>
        </p:txBody>
      </p:sp>
      <p:cxnSp>
        <p:nvCxnSpPr>
          <p:cNvPr id="144" name="Straight Connector 143"/>
          <p:cNvCxnSpPr/>
          <p:nvPr/>
        </p:nvCxnSpPr>
        <p:spPr>
          <a:xfrm>
            <a:off x="3645993" y="5093149"/>
            <a:ext cx="13655" cy="1092365"/>
          </a:xfrm>
          <a:prstGeom prst="line">
            <a:avLst/>
          </a:prstGeom>
          <a:ln>
            <a:solidFill>
              <a:schemeClr val="accent2"/>
            </a:solidFill>
            <a:tailEnd type="none"/>
          </a:ln>
        </p:spPr>
        <p:style>
          <a:lnRef idx="2">
            <a:schemeClr val="accent1"/>
          </a:lnRef>
          <a:fillRef idx="0">
            <a:schemeClr val="accent1"/>
          </a:fillRef>
          <a:effectRef idx="1">
            <a:schemeClr val="accent1"/>
          </a:effectRef>
          <a:fontRef idx="minor">
            <a:schemeClr val="tx1"/>
          </a:fontRef>
        </p:style>
      </p:cxnSp>
      <p:sp>
        <p:nvSpPr>
          <p:cNvPr id="27" name="Rounded Rectangle 26"/>
          <p:cNvSpPr/>
          <p:nvPr/>
        </p:nvSpPr>
        <p:spPr>
          <a:xfrm>
            <a:off x="887602" y="3195164"/>
            <a:ext cx="6884534" cy="1119674"/>
          </a:xfrm>
          <a:prstGeom prst="round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Reasoning</a:t>
            </a:r>
            <a:endParaRPr lang="en-US" dirty="0"/>
          </a:p>
        </p:txBody>
      </p:sp>
      <p:pic>
        <p:nvPicPr>
          <p:cNvPr id="19" name="Picture 18"/>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74199447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Generating Coherent Event Schemas </a:t>
            </a:r>
            <a:endParaRPr lang="en-US" dirty="0"/>
          </a:p>
        </p:txBody>
      </p:sp>
      <p:sp>
        <p:nvSpPr>
          <p:cNvPr id="5" name="Subtitle 4"/>
          <p:cNvSpPr>
            <a:spLocks noGrp="1"/>
          </p:cNvSpPr>
          <p:nvPr>
            <p:ph type="subTitle" idx="1"/>
          </p:nvPr>
        </p:nvSpPr>
        <p:spPr/>
        <p:txBody>
          <a:bodyPr/>
          <a:lstStyle/>
          <a:p>
            <a:r>
              <a:rPr lang="en-US" dirty="0" smtClean="0"/>
              <a:t>Rel-grams and Event Schemas</a:t>
            </a:r>
          </a:p>
          <a:p>
            <a:r>
              <a:rPr lang="en-US" sz="1400" dirty="0" smtClean="0"/>
              <a:t>[AKBC-WEKEX 2012], [EMNLP 2013]</a:t>
            </a:r>
            <a:endParaRPr lang="en-US" sz="1400" dirty="0"/>
          </a:p>
        </p:txBody>
      </p:sp>
      <p:grpSp>
        <p:nvGrpSpPr>
          <p:cNvPr id="10" name="Group 9"/>
          <p:cNvGrpSpPr/>
          <p:nvPr/>
        </p:nvGrpSpPr>
        <p:grpSpPr>
          <a:xfrm>
            <a:off x="284870" y="4244040"/>
            <a:ext cx="8629158" cy="2234967"/>
            <a:chOff x="-1236819" y="4457700"/>
            <a:chExt cx="8629158" cy="2234967"/>
          </a:xfrm>
        </p:grpSpPr>
        <p:pic>
          <p:nvPicPr>
            <p:cNvPr id="2" name="Picture 1"/>
            <p:cNvPicPr>
              <a:picLocks noChangeAspect="1"/>
            </p:cNvPicPr>
            <p:nvPr/>
          </p:nvPicPr>
          <p:blipFill>
            <a:blip r:embed="rId3"/>
            <a:stretch>
              <a:fillRect/>
            </a:stretch>
          </p:blipFill>
          <p:spPr>
            <a:xfrm>
              <a:off x="-628336" y="4480595"/>
              <a:ext cx="938048" cy="1600200"/>
            </a:xfrm>
            <a:prstGeom prst="rect">
              <a:avLst/>
            </a:prstGeom>
          </p:spPr>
        </p:pic>
        <p:pic>
          <p:nvPicPr>
            <p:cNvPr id="3" name="Picture 2"/>
            <p:cNvPicPr>
              <a:picLocks noChangeAspect="1"/>
            </p:cNvPicPr>
            <p:nvPr/>
          </p:nvPicPr>
          <p:blipFill>
            <a:blip r:embed="rId4"/>
            <a:stretch>
              <a:fillRect/>
            </a:stretch>
          </p:blipFill>
          <p:spPr>
            <a:xfrm>
              <a:off x="4841138" y="4457700"/>
              <a:ext cx="1669631" cy="1600200"/>
            </a:xfrm>
            <a:prstGeom prst="rect">
              <a:avLst/>
            </a:prstGeom>
          </p:spPr>
        </p:pic>
        <p:sp>
          <p:nvSpPr>
            <p:cNvPr id="6" name="TextBox 5"/>
            <p:cNvSpPr txBox="1"/>
            <p:nvPr/>
          </p:nvSpPr>
          <p:spPr>
            <a:xfrm>
              <a:off x="-1236819" y="6231002"/>
              <a:ext cx="2186382" cy="461665"/>
            </a:xfrm>
            <a:prstGeom prst="rect">
              <a:avLst/>
            </a:prstGeom>
            <a:noFill/>
          </p:spPr>
          <p:txBody>
            <a:bodyPr wrap="square" rtlCol="0">
              <a:spAutoFit/>
            </a:bodyPr>
            <a:lstStyle/>
            <a:p>
              <a:pPr algn="ctr"/>
              <a:r>
                <a:rPr lang="en-US" sz="1200" dirty="0" smtClean="0"/>
                <a:t>Stephen </a:t>
              </a:r>
              <a:r>
                <a:rPr lang="en-US" sz="1200" dirty="0" err="1" smtClean="0"/>
                <a:t>Soderland</a:t>
              </a:r>
              <a:endParaRPr lang="en-US" sz="1200" dirty="0" smtClean="0"/>
            </a:p>
            <a:p>
              <a:pPr algn="ctr"/>
              <a:r>
                <a:rPr lang="en-US" sz="1200" dirty="0" smtClean="0"/>
                <a:t>University of Washington</a:t>
              </a:r>
              <a:endParaRPr lang="en-US" sz="1200" dirty="0"/>
            </a:p>
          </p:txBody>
        </p:sp>
        <p:sp>
          <p:nvSpPr>
            <p:cNvPr id="7" name="TextBox 6"/>
            <p:cNvSpPr txBox="1"/>
            <p:nvPr/>
          </p:nvSpPr>
          <p:spPr>
            <a:xfrm>
              <a:off x="4163823" y="6208107"/>
              <a:ext cx="3228516" cy="461665"/>
            </a:xfrm>
            <a:prstGeom prst="rect">
              <a:avLst/>
            </a:prstGeom>
            <a:noFill/>
          </p:spPr>
          <p:txBody>
            <a:bodyPr wrap="square" rtlCol="0">
              <a:spAutoFit/>
            </a:bodyPr>
            <a:lstStyle/>
            <a:p>
              <a:pPr algn="ctr"/>
              <a:r>
                <a:rPr lang="en-US" sz="1200" dirty="0" smtClean="0"/>
                <a:t>Oren </a:t>
              </a:r>
              <a:r>
                <a:rPr lang="en-US" sz="1200" dirty="0" err="1" smtClean="0"/>
                <a:t>Etzioni</a:t>
              </a:r>
              <a:endParaRPr lang="en-US" sz="1200" dirty="0" smtClean="0"/>
            </a:p>
            <a:p>
              <a:pPr algn="ctr"/>
              <a:r>
                <a:rPr lang="en-US" sz="1200" dirty="0" smtClean="0"/>
                <a:t>Allen Institute for Artificial Intelligence</a:t>
              </a:r>
              <a:endParaRPr lang="en-US" sz="1200" dirty="0"/>
            </a:p>
          </p:txBody>
        </p:sp>
        <p:pic>
          <p:nvPicPr>
            <p:cNvPr id="8" name="Picture 7"/>
            <p:cNvPicPr>
              <a:picLocks noChangeAspect="1"/>
            </p:cNvPicPr>
            <p:nvPr/>
          </p:nvPicPr>
          <p:blipFill>
            <a:blip r:embed="rId5"/>
            <a:stretch>
              <a:fillRect/>
            </a:stretch>
          </p:blipFill>
          <p:spPr>
            <a:xfrm>
              <a:off x="2071966" y="4469570"/>
              <a:ext cx="1275437" cy="1600200"/>
            </a:xfrm>
            <a:prstGeom prst="rect">
              <a:avLst/>
            </a:prstGeom>
          </p:spPr>
        </p:pic>
        <p:sp>
          <p:nvSpPr>
            <p:cNvPr id="9" name="TextBox 8"/>
            <p:cNvSpPr txBox="1"/>
            <p:nvPr/>
          </p:nvSpPr>
          <p:spPr>
            <a:xfrm>
              <a:off x="1042131" y="6207259"/>
              <a:ext cx="3275994" cy="461665"/>
            </a:xfrm>
            <a:prstGeom prst="rect">
              <a:avLst/>
            </a:prstGeom>
            <a:noFill/>
          </p:spPr>
          <p:txBody>
            <a:bodyPr wrap="square" rtlCol="0">
              <a:spAutoFit/>
            </a:bodyPr>
            <a:lstStyle/>
            <a:p>
              <a:pPr algn="ctr"/>
              <a:r>
                <a:rPr lang="en-US" sz="1200" dirty="0" smtClean="0"/>
                <a:t>Mausam</a:t>
              </a:r>
            </a:p>
            <a:p>
              <a:pPr algn="ctr"/>
              <a:r>
                <a:rPr lang="en-US" sz="1200" dirty="0" smtClean="0"/>
                <a:t>Indian Institute of Technology Delhi</a:t>
              </a:r>
              <a:endParaRPr lang="en-US" sz="1200" dirty="0"/>
            </a:p>
          </p:txBody>
        </p:sp>
      </p:grpSp>
    </p:spTree>
    <p:extLst>
      <p:ext uri="{BB962C8B-B14F-4D97-AF65-F5344CB8AC3E}">
        <p14:creationId xmlns:p14="http://schemas.microsoft.com/office/powerpoint/2010/main" val="4183365555"/>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Interpretation</a:t>
            </a:r>
            <a:endParaRPr lang="en-US" dirty="0"/>
          </a:p>
        </p:txBody>
      </p:sp>
      <p:sp>
        <p:nvSpPr>
          <p:cNvPr id="27" name="TextBox 26"/>
          <p:cNvSpPr txBox="1"/>
          <p:nvPr/>
        </p:nvSpPr>
        <p:spPr>
          <a:xfrm>
            <a:off x="339071" y="1324429"/>
            <a:ext cx="8659786" cy="92333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b="1" dirty="0"/>
              <a:t>Which example describes an organism taking in nutrients? </a:t>
            </a:r>
            <a:r>
              <a:rPr lang="en-US" dirty="0" smtClean="0"/>
              <a:t>(A) a </a:t>
            </a:r>
            <a:r>
              <a:rPr lang="en-US" dirty="0"/>
              <a:t>dog burying a bone </a:t>
            </a:r>
            <a:r>
              <a:rPr lang="en-US" dirty="0" smtClean="0"/>
              <a:t>(</a:t>
            </a:r>
            <a:r>
              <a:rPr lang="en-US" dirty="0"/>
              <a:t>B) a girl eating an apple </a:t>
            </a:r>
            <a:r>
              <a:rPr lang="en-US" dirty="0" smtClean="0"/>
              <a:t>(</a:t>
            </a:r>
            <a:r>
              <a:rPr lang="en-US" dirty="0"/>
              <a:t>C) an insect crawling on a leaf </a:t>
            </a:r>
            <a:endParaRPr lang="en-US" dirty="0" smtClean="0"/>
          </a:p>
          <a:p>
            <a:r>
              <a:rPr lang="en-US" dirty="0" smtClean="0"/>
              <a:t>(</a:t>
            </a:r>
            <a:r>
              <a:rPr lang="en-US" dirty="0"/>
              <a:t>D) a boy planting tomatoes in a garden</a:t>
            </a:r>
          </a:p>
        </p:txBody>
      </p:sp>
      <p:sp>
        <p:nvSpPr>
          <p:cNvPr id="28" name="TextBox 27"/>
          <p:cNvSpPr txBox="1"/>
          <p:nvPr/>
        </p:nvSpPr>
        <p:spPr>
          <a:xfrm>
            <a:off x="339071" y="3011710"/>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(B) a girl eating an apple describes an organism taking in nutrients</a:t>
            </a:r>
          </a:p>
        </p:txBody>
      </p:sp>
      <p:sp>
        <p:nvSpPr>
          <p:cNvPr id="6" name="TextBox 5"/>
          <p:cNvSpPr txBox="1"/>
          <p:nvPr/>
        </p:nvSpPr>
        <p:spPr>
          <a:xfrm>
            <a:off x="339071" y="4184023"/>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[girl eat apple]	EXAMPLE	[organism take in nutrients]</a:t>
            </a:r>
          </a:p>
        </p:txBody>
      </p:sp>
      <p:sp>
        <p:nvSpPr>
          <p:cNvPr id="3" name="TextBox 2"/>
          <p:cNvSpPr txBox="1"/>
          <p:nvPr/>
        </p:nvSpPr>
        <p:spPr>
          <a:xfrm>
            <a:off x="399142" y="2576286"/>
            <a:ext cx="1397000" cy="369332"/>
          </a:xfrm>
          <a:prstGeom prst="rect">
            <a:avLst/>
          </a:prstGeom>
          <a:noFill/>
        </p:spPr>
        <p:txBody>
          <a:bodyPr wrap="square" rtlCol="0">
            <a:spAutoFit/>
          </a:bodyPr>
          <a:lstStyle/>
          <a:p>
            <a:r>
              <a:rPr lang="en-US" b="1" dirty="0" smtClean="0"/>
              <a:t>Assertion</a:t>
            </a:r>
            <a:endParaRPr lang="en-US" b="1" dirty="0"/>
          </a:p>
        </p:txBody>
      </p:sp>
      <p:sp>
        <p:nvSpPr>
          <p:cNvPr id="10" name="TextBox 9"/>
          <p:cNvSpPr txBox="1"/>
          <p:nvPr/>
        </p:nvSpPr>
        <p:spPr>
          <a:xfrm>
            <a:off x="399141" y="3765949"/>
            <a:ext cx="2540001" cy="369332"/>
          </a:xfrm>
          <a:prstGeom prst="rect">
            <a:avLst/>
          </a:prstGeom>
          <a:noFill/>
        </p:spPr>
        <p:txBody>
          <a:bodyPr wrap="square" rtlCol="0">
            <a:spAutoFit/>
          </a:bodyPr>
          <a:lstStyle/>
          <a:p>
            <a:r>
              <a:rPr lang="en-US" b="1" dirty="0" smtClean="0"/>
              <a:t>Question Relation</a:t>
            </a:r>
            <a:endParaRPr lang="en-US" b="1" dirty="0"/>
          </a:p>
        </p:txBody>
      </p:sp>
      <p:pic>
        <p:nvPicPr>
          <p:cNvPr id="11" name="Picture 10"/>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4344329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6" grpId="0" animBg="1"/>
      <p:bldP spid="3" grpId="0"/>
      <p:bldP spid="10"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Evidence</a:t>
            </a:r>
            <a:endParaRPr lang="en-US" dirty="0"/>
          </a:p>
        </p:txBody>
      </p:sp>
      <p:sp>
        <p:nvSpPr>
          <p:cNvPr id="27" name="TextBox 26"/>
          <p:cNvSpPr txBox="1"/>
          <p:nvPr/>
        </p:nvSpPr>
        <p:spPr>
          <a:xfrm>
            <a:off x="339071" y="1324429"/>
            <a:ext cx="8659786" cy="92333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b="1" dirty="0"/>
              <a:t>Which example describes an organism taking in nutrients? </a:t>
            </a:r>
            <a:r>
              <a:rPr lang="en-US" dirty="0" smtClean="0"/>
              <a:t>(A) a </a:t>
            </a:r>
            <a:r>
              <a:rPr lang="en-US" dirty="0"/>
              <a:t>dog burying a bone </a:t>
            </a:r>
            <a:r>
              <a:rPr lang="en-US" dirty="0" smtClean="0"/>
              <a:t>(</a:t>
            </a:r>
            <a:r>
              <a:rPr lang="en-US" dirty="0"/>
              <a:t>B) a girl eating an apple </a:t>
            </a:r>
            <a:r>
              <a:rPr lang="en-US" dirty="0" smtClean="0"/>
              <a:t>(</a:t>
            </a:r>
            <a:r>
              <a:rPr lang="en-US" dirty="0"/>
              <a:t>C) an insect crawling on a leaf </a:t>
            </a:r>
            <a:endParaRPr lang="en-US" dirty="0" smtClean="0"/>
          </a:p>
          <a:p>
            <a:r>
              <a:rPr lang="en-US" dirty="0" smtClean="0"/>
              <a:t>(</a:t>
            </a:r>
            <a:r>
              <a:rPr lang="en-US" dirty="0"/>
              <a:t>D) a boy planting tomatoes in a garden</a:t>
            </a:r>
          </a:p>
        </p:txBody>
      </p:sp>
      <p:sp>
        <p:nvSpPr>
          <p:cNvPr id="28" name="TextBox 27"/>
          <p:cNvSpPr txBox="1"/>
          <p:nvPr/>
        </p:nvSpPr>
        <p:spPr>
          <a:xfrm>
            <a:off x="339071" y="3011710"/>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(B) a girl eating an apple describes an organism taking in nutrients</a:t>
            </a:r>
          </a:p>
        </p:txBody>
      </p:sp>
      <p:sp>
        <p:nvSpPr>
          <p:cNvPr id="6" name="TextBox 5"/>
          <p:cNvSpPr txBox="1"/>
          <p:nvPr/>
        </p:nvSpPr>
        <p:spPr>
          <a:xfrm>
            <a:off x="339071" y="4184023"/>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[girl eat apple]	EXAMPLE	[organism take in nutrients]</a:t>
            </a:r>
          </a:p>
        </p:txBody>
      </p:sp>
      <p:sp>
        <p:nvSpPr>
          <p:cNvPr id="3" name="TextBox 2"/>
          <p:cNvSpPr txBox="1"/>
          <p:nvPr/>
        </p:nvSpPr>
        <p:spPr>
          <a:xfrm>
            <a:off x="399142" y="2576286"/>
            <a:ext cx="1397000" cy="369332"/>
          </a:xfrm>
          <a:prstGeom prst="rect">
            <a:avLst/>
          </a:prstGeom>
          <a:noFill/>
        </p:spPr>
        <p:txBody>
          <a:bodyPr wrap="square" rtlCol="0">
            <a:spAutoFit/>
          </a:bodyPr>
          <a:lstStyle/>
          <a:p>
            <a:r>
              <a:rPr lang="en-US" b="1" dirty="0" smtClean="0"/>
              <a:t>Assertion</a:t>
            </a:r>
            <a:endParaRPr lang="en-US" b="1" dirty="0"/>
          </a:p>
        </p:txBody>
      </p:sp>
      <p:sp>
        <p:nvSpPr>
          <p:cNvPr id="10" name="TextBox 9"/>
          <p:cNvSpPr txBox="1"/>
          <p:nvPr/>
        </p:nvSpPr>
        <p:spPr>
          <a:xfrm>
            <a:off x="399141" y="3765949"/>
            <a:ext cx="2540001" cy="369332"/>
          </a:xfrm>
          <a:prstGeom prst="rect">
            <a:avLst/>
          </a:prstGeom>
          <a:noFill/>
        </p:spPr>
        <p:txBody>
          <a:bodyPr wrap="square" rtlCol="0">
            <a:spAutoFit/>
          </a:bodyPr>
          <a:lstStyle/>
          <a:p>
            <a:r>
              <a:rPr lang="en-US" b="1" dirty="0" smtClean="0"/>
              <a:t>Relation</a:t>
            </a:r>
            <a:endParaRPr lang="en-US" b="1" dirty="0"/>
          </a:p>
        </p:txBody>
      </p:sp>
      <p:pic>
        <p:nvPicPr>
          <p:cNvPr id="11" name="Picture 10"/>
          <p:cNvPicPr>
            <a:picLocks noChangeAspect="1"/>
          </p:cNvPicPr>
          <p:nvPr/>
        </p:nvPicPr>
        <p:blipFill>
          <a:blip r:embed="rId3"/>
          <a:stretch>
            <a:fillRect/>
          </a:stretch>
        </p:blipFill>
        <p:spPr>
          <a:xfrm>
            <a:off x="7170137" y="199764"/>
            <a:ext cx="1509405" cy="807356"/>
          </a:xfrm>
          <a:prstGeom prst="rect">
            <a:avLst/>
          </a:prstGeom>
        </p:spPr>
      </p:pic>
      <p:grpSp>
        <p:nvGrpSpPr>
          <p:cNvPr id="5" name="Group 4"/>
          <p:cNvGrpSpPr/>
          <p:nvPr/>
        </p:nvGrpSpPr>
        <p:grpSpPr>
          <a:xfrm>
            <a:off x="339071" y="5335489"/>
            <a:ext cx="8659786" cy="646331"/>
            <a:chOff x="339071" y="5335489"/>
            <a:chExt cx="8659786" cy="646331"/>
          </a:xfrm>
        </p:grpSpPr>
        <p:sp>
          <p:nvSpPr>
            <p:cNvPr id="9" name="TextBox 8"/>
            <p:cNvSpPr txBox="1"/>
            <p:nvPr/>
          </p:nvSpPr>
          <p:spPr>
            <a:xfrm>
              <a:off x="339071" y="5335489"/>
              <a:ext cx="8659786" cy="646331"/>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[animals eat]</a:t>
              </a:r>
              <a:r>
                <a:rPr lang="en-US" dirty="0" smtClean="0"/>
                <a:t>	</a:t>
              </a:r>
              <a:r>
                <a:rPr lang="en-US" dirty="0" smtClean="0"/>
                <a:t>	EFFECT</a:t>
              </a:r>
              <a:r>
                <a:rPr lang="en-US" dirty="0" smtClean="0"/>
                <a:t>	</a:t>
              </a:r>
              <a:r>
                <a:rPr lang="en-US" dirty="0" smtClean="0"/>
                <a:t>	[animals get nutrients]</a:t>
              </a:r>
            </a:p>
            <a:p>
              <a:pPr algn="ctr"/>
              <a:r>
                <a:rPr lang="en-US" dirty="0"/>
                <a:t>Animals must eat in order to get nutrients</a:t>
              </a:r>
              <a:r>
                <a:rPr lang="en-US" dirty="0" smtClean="0"/>
                <a:t>.</a:t>
              </a:r>
              <a:endParaRPr lang="en-US" dirty="0"/>
            </a:p>
          </p:txBody>
        </p:sp>
        <p:sp>
          <p:nvSpPr>
            <p:cNvPr id="12" name="TextBox 11"/>
            <p:cNvSpPr txBox="1"/>
            <p:nvPr/>
          </p:nvSpPr>
          <p:spPr>
            <a:xfrm>
              <a:off x="339071" y="5335489"/>
              <a:ext cx="2540001" cy="369332"/>
            </a:xfrm>
            <a:prstGeom prst="rect">
              <a:avLst/>
            </a:prstGeom>
            <a:noFill/>
          </p:spPr>
          <p:txBody>
            <a:bodyPr wrap="square" rtlCol="0">
              <a:spAutoFit/>
            </a:bodyPr>
            <a:lstStyle/>
            <a:p>
              <a:r>
                <a:rPr lang="en-US" b="1" dirty="0" smtClean="0"/>
                <a:t>Evidence</a:t>
              </a:r>
            </a:p>
          </p:txBody>
        </p:sp>
      </p:grpSp>
    </p:spTree>
    <p:extLst>
      <p:ext uri="{BB962C8B-B14F-4D97-AF65-F5344CB8AC3E}">
        <p14:creationId xmlns:p14="http://schemas.microsoft.com/office/powerpoint/2010/main" val="855068833"/>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Reasoning – A First Step</a:t>
            </a:r>
            <a:endParaRPr lang="en-US" dirty="0"/>
          </a:p>
        </p:txBody>
      </p:sp>
      <p:sp>
        <p:nvSpPr>
          <p:cNvPr id="27" name="TextBox 26"/>
          <p:cNvSpPr txBox="1"/>
          <p:nvPr/>
        </p:nvSpPr>
        <p:spPr>
          <a:xfrm>
            <a:off x="339071" y="1324429"/>
            <a:ext cx="8659786" cy="92333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b="1" dirty="0"/>
              <a:t>Which example describes an organism taking in nutrients? </a:t>
            </a:r>
            <a:r>
              <a:rPr lang="en-US" dirty="0" smtClean="0"/>
              <a:t>(A) a </a:t>
            </a:r>
            <a:r>
              <a:rPr lang="en-US" dirty="0"/>
              <a:t>dog burying a bone </a:t>
            </a:r>
            <a:r>
              <a:rPr lang="en-US" dirty="0" smtClean="0"/>
              <a:t>(</a:t>
            </a:r>
            <a:r>
              <a:rPr lang="en-US" dirty="0"/>
              <a:t>B) a girl eating an apple </a:t>
            </a:r>
            <a:r>
              <a:rPr lang="en-US" dirty="0" smtClean="0"/>
              <a:t>(</a:t>
            </a:r>
            <a:r>
              <a:rPr lang="en-US" dirty="0"/>
              <a:t>C) an insect crawling on a leaf </a:t>
            </a:r>
            <a:endParaRPr lang="en-US" dirty="0" smtClean="0"/>
          </a:p>
          <a:p>
            <a:r>
              <a:rPr lang="en-US" dirty="0" smtClean="0"/>
              <a:t>(</a:t>
            </a:r>
            <a:r>
              <a:rPr lang="en-US" dirty="0"/>
              <a:t>D) a boy planting tomatoes in a garden</a:t>
            </a:r>
          </a:p>
        </p:txBody>
      </p:sp>
      <p:sp>
        <p:nvSpPr>
          <p:cNvPr id="28" name="TextBox 27"/>
          <p:cNvSpPr txBox="1"/>
          <p:nvPr/>
        </p:nvSpPr>
        <p:spPr>
          <a:xfrm>
            <a:off x="339071" y="3011710"/>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(B) a girl eating an apple describes an organism taking in nutrients</a:t>
            </a:r>
          </a:p>
        </p:txBody>
      </p:sp>
      <p:sp>
        <p:nvSpPr>
          <p:cNvPr id="6" name="TextBox 5"/>
          <p:cNvSpPr txBox="1"/>
          <p:nvPr/>
        </p:nvSpPr>
        <p:spPr>
          <a:xfrm>
            <a:off x="339071" y="4184023"/>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[girl eat apple]	</a:t>
            </a:r>
            <a:r>
              <a:rPr lang="en-US" dirty="0" smtClean="0"/>
              <a:t>	</a:t>
            </a:r>
            <a:r>
              <a:rPr lang="en-US" dirty="0" smtClean="0"/>
              <a:t>	[organism take in nutrients]</a:t>
            </a:r>
          </a:p>
        </p:txBody>
      </p:sp>
      <p:sp>
        <p:nvSpPr>
          <p:cNvPr id="3" name="TextBox 2"/>
          <p:cNvSpPr txBox="1"/>
          <p:nvPr/>
        </p:nvSpPr>
        <p:spPr>
          <a:xfrm>
            <a:off x="399142" y="2576286"/>
            <a:ext cx="1397000" cy="369332"/>
          </a:xfrm>
          <a:prstGeom prst="rect">
            <a:avLst/>
          </a:prstGeom>
          <a:noFill/>
        </p:spPr>
        <p:txBody>
          <a:bodyPr wrap="square" rtlCol="0">
            <a:spAutoFit/>
          </a:bodyPr>
          <a:lstStyle/>
          <a:p>
            <a:r>
              <a:rPr lang="en-US" b="1" dirty="0" smtClean="0"/>
              <a:t>Assertion</a:t>
            </a:r>
            <a:endParaRPr lang="en-US" b="1" dirty="0"/>
          </a:p>
        </p:txBody>
      </p:sp>
      <p:sp>
        <p:nvSpPr>
          <p:cNvPr id="10" name="TextBox 9"/>
          <p:cNvSpPr txBox="1"/>
          <p:nvPr/>
        </p:nvSpPr>
        <p:spPr>
          <a:xfrm>
            <a:off x="1897740" y="3786430"/>
            <a:ext cx="2540001" cy="369332"/>
          </a:xfrm>
          <a:prstGeom prst="rect">
            <a:avLst/>
          </a:prstGeom>
          <a:noFill/>
        </p:spPr>
        <p:txBody>
          <a:bodyPr wrap="square" rtlCol="0">
            <a:spAutoFit/>
          </a:bodyPr>
          <a:lstStyle/>
          <a:p>
            <a:r>
              <a:rPr lang="en-US" b="1" dirty="0" smtClean="0"/>
              <a:t>Known:</a:t>
            </a:r>
            <a:endParaRPr lang="en-US" b="1" dirty="0"/>
          </a:p>
        </p:txBody>
      </p:sp>
      <p:pic>
        <p:nvPicPr>
          <p:cNvPr id="11" name="Picture 10"/>
          <p:cNvPicPr>
            <a:picLocks noChangeAspect="1"/>
          </p:cNvPicPr>
          <p:nvPr/>
        </p:nvPicPr>
        <p:blipFill>
          <a:blip r:embed="rId3"/>
          <a:stretch>
            <a:fillRect/>
          </a:stretch>
        </p:blipFill>
        <p:spPr>
          <a:xfrm>
            <a:off x="7170137" y="199764"/>
            <a:ext cx="1509405" cy="807356"/>
          </a:xfrm>
          <a:prstGeom prst="rect">
            <a:avLst/>
          </a:prstGeom>
        </p:spPr>
      </p:pic>
      <p:sp>
        <p:nvSpPr>
          <p:cNvPr id="7" name="Rectangle 6"/>
          <p:cNvSpPr/>
          <p:nvPr/>
        </p:nvSpPr>
        <p:spPr>
          <a:xfrm>
            <a:off x="1897740" y="5350825"/>
            <a:ext cx="1365090" cy="369332"/>
          </a:xfrm>
          <a:prstGeom prst="rect">
            <a:avLst/>
          </a:prstGeom>
        </p:spPr>
        <p:txBody>
          <a:bodyPr wrap="none">
            <a:spAutoFit/>
          </a:bodyPr>
          <a:lstStyle/>
          <a:p>
            <a:r>
              <a:rPr lang="en-US" dirty="0" smtClean="0"/>
              <a:t>animals eat</a:t>
            </a:r>
            <a:endParaRPr lang="en-US" dirty="0"/>
          </a:p>
        </p:txBody>
      </p:sp>
      <p:grpSp>
        <p:nvGrpSpPr>
          <p:cNvPr id="20" name="Group 19"/>
          <p:cNvGrpSpPr/>
          <p:nvPr/>
        </p:nvGrpSpPr>
        <p:grpSpPr>
          <a:xfrm>
            <a:off x="728530" y="4553355"/>
            <a:ext cx="1980803" cy="782134"/>
            <a:chOff x="728530" y="4553355"/>
            <a:chExt cx="1980803" cy="782134"/>
          </a:xfrm>
        </p:grpSpPr>
        <p:sp>
          <p:nvSpPr>
            <p:cNvPr id="4" name="Down Arrow 3"/>
            <p:cNvSpPr/>
            <p:nvPr/>
          </p:nvSpPr>
          <p:spPr>
            <a:xfrm>
              <a:off x="2489200" y="4553355"/>
              <a:ext cx="220133" cy="782134"/>
            </a:xfrm>
            <a:prstGeom prst="down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8" name="TextBox 7"/>
            <p:cNvSpPr txBox="1"/>
            <p:nvPr/>
          </p:nvSpPr>
          <p:spPr>
            <a:xfrm>
              <a:off x="728530" y="4758266"/>
              <a:ext cx="1879196" cy="369332"/>
            </a:xfrm>
            <a:prstGeom prst="rect">
              <a:avLst/>
            </a:prstGeom>
            <a:noFill/>
          </p:spPr>
          <p:txBody>
            <a:bodyPr wrap="square" rtlCol="0">
              <a:spAutoFit/>
            </a:bodyPr>
            <a:lstStyle/>
            <a:p>
              <a:r>
                <a:rPr lang="en-US" dirty="0" smtClean="0"/>
                <a:t>girls ISA animal</a:t>
              </a:r>
              <a:endParaRPr lang="en-US" dirty="0"/>
            </a:p>
          </p:txBody>
        </p:sp>
      </p:grpSp>
      <p:sp>
        <p:nvSpPr>
          <p:cNvPr id="15" name="Rectangle 14"/>
          <p:cNvSpPr/>
          <p:nvPr/>
        </p:nvSpPr>
        <p:spPr>
          <a:xfrm>
            <a:off x="5006451" y="5340650"/>
            <a:ext cx="2314568" cy="369332"/>
          </a:xfrm>
          <a:prstGeom prst="rect">
            <a:avLst/>
          </a:prstGeom>
        </p:spPr>
        <p:txBody>
          <a:bodyPr wrap="none">
            <a:spAutoFit/>
          </a:bodyPr>
          <a:lstStyle/>
          <a:p>
            <a:r>
              <a:rPr lang="en-US" dirty="0" smtClean="0"/>
              <a:t>animals get nutrients</a:t>
            </a:r>
            <a:endParaRPr lang="en-US" dirty="0"/>
          </a:p>
        </p:txBody>
      </p:sp>
      <p:grpSp>
        <p:nvGrpSpPr>
          <p:cNvPr id="21" name="Group 20"/>
          <p:cNvGrpSpPr/>
          <p:nvPr/>
        </p:nvGrpSpPr>
        <p:grpSpPr>
          <a:xfrm>
            <a:off x="3476891" y="5442357"/>
            <a:ext cx="2568310" cy="1096774"/>
            <a:chOff x="3476891" y="5442357"/>
            <a:chExt cx="2568310" cy="1096774"/>
          </a:xfrm>
        </p:grpSpPr>
        <p:sp>
          <p:nvSpPr>
            <p:cNvPr id="13" name="Down Arrow 12"/>
            <p:cNvSpPr/>
            <p:nvPr/>
          </p:nvSpPr>
          <p:spPr>
            <a:xfrm rot="16200000">
              <a:off x="4148667" y="5161357"/>
              <a:ext cx="220133" cy="782134"/>
            </a:xfrm>
            <a:prstGeom prst="down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4" name="TextBox 13"/>
            <p:cNvSpPr txBox="1"/>
            <p:nvPr/>
          </p:nvSpPr>
          <p:spPr>
            <a:xfrm>
              <a:off x="3476891" y="5892800"/>
              <a:ext cx="2568310" cy="646331"/>
            </a:xfrm>
            <a:prstGeom prst="rect">
              <a:avLst/>
            </a:prstGeom>
            <a:noFill/>
          </p:spPr>
          <p:txBody>
            <a:bodyPr wrap="square" rtlCol="0">
              <a:spAutoFit/>
            </a:bodyPr>
            <a:lstStyle/>
            <a:p>
              <a:r>
                <a:rPr lang="en-US" dirty="0" smtClean="0"/>
                <a:t>IF-THEN rule </a:t>
              </a:r>
            </a:p>
            <a:p>
              <a:r>
                <a:rPr lang="en-US" dirty="0" smtClean="0"/>
                <a:t>from EFFECT relation</a:t>
              </a:r>
              <a:endParaRPr lang="en-US" dirty="0"/>
            </a:p>
          </p:txBody>
        </p:sp>
      </p:grpSp>
      <p:grpSp>
        <p:nvGrpSpPr>
          <p:cNvPr id="24" name="Group 23"/>
          <p:cNvGrpSpPr/>
          <p:nvPr/>
        </p:nvGrpSpPr>
        <p:grpSpPr>
          <a:xfrm>
            <a:off x="6045200" y="4553355"/>
            <a:ext cx="2799782" cy="782134"/>
            <a:chOff x="6045200" y="4553355"/>
            <a:chExt cx="2799782" cy="782134"/>
          </a:xfrm>
        </p:grpSpPr>
        <p:sp>
          <p:nvSpPr>
            <p:cNvPr id="12" name="Down Arrow 11"/>
            <p:cNvSpPr/>
            <p:nvPr/>
          </p:nvSpPr>
          <p:spPr>
            <a:xfrm flipV="1">
              <a:off x="6045200" y="4553355"/>
              <a:ext cx="220133" cy="782134"/>
            </a:xfrm>
            <a:prstGeom prst="down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6" name="TextBox 15"/>
            <p:cNvSpPr txBox="1"/>
            <p:nvPr/>
          </p:nvSpPr>
          <p:spPr>
            <a:xfrm>
              <a:off x="6265333" y="4758266"/>
              <a:ext cx="2579649" cy="369332"/>
            </a:xfrm>
            <a:prstGeom prst="rect">
              <a:avLst/>
            </a:prstGeom>
            <a:noFill/>
          </p:spPr>
          <p:txBody>
            <a:bodyPr wrap="square" rtlCol="0">
              <a:spAutoFit/>
            </a:bodyPr>
            <a:lstStyle/>
            <a:p>
              <a:r>
                <a:rPr lang="en-US" dirty="0" smtClean="0"/>
                <a:t>animal ISA organism</a:t>
              </a:r>
              <a:endParaRPr lang="en-US" dirty="0"/>
            </a:p>
          </p:txBody>
        </p:sp>
      </p:grpSp>
      <p:sp>
        <p:nvSpPr>
          <p:cNvPr id="22" name="TextBox 21"/>
          <p:cNvSpPr txBox="1"/>
          <p:nvPr/>
        </p:nvSpPr>
        <p:spPr>
          <a:xfrm>
            <a:off x="339071" y="5335489"/>
            <a:ext cx="2540001" cy="369332"/>
          </a:xfrm>
          <a:prstGeom prst="rect">
            <a:avLst/>
          </a:prstGeom>
          <a:noFill/>
        </p:spPr>
        <p:txBody>
          <a:bodyPr wrap="square" rtlCol="0">
            <a:spAutoFit/>
          </a:bodyPr>
          <a:lstStyle/>
          <a:p>
            <a:r>
              <a:rPr lang="en-US" b="1" dirty="0" smtClean="0"/>
              <a:t>Evidence</a:t>
            </a:r>
          </a:p>
        </p:txBody>
      </p:sp>
      <p:sp>
        <p:nvSpPr>
          <p:cNvPr id="23" name="Down Arrow 22"/>
          <p:cNvSpPr/>
          <p:nvPr/>
        </p:nvSpPr>
        <p:spPr>
          <a:xfrm rot="16200000">
            <a:off x="3910000" y="4015045"/>
            <a:ext cx="220133" cy="782134"/>
          </a:xfrm>
          <a:prstGeom prst="down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29" name="TextBox 28"/>
          <p:cNvSpPr txBox="1"/>
          <p:nvPr/>
        </p:nvSpPr>
        <p:spPr>
          <a:xfrm>
            <a:off x="4649801" y="3786430"/>
            <a:ext cx="2540001" cy="369332"/>
          </a:xfrm>
          <a:prstGeom prst="rect">
            <a:avLst/>
          </a:prstGeom>
          <a:noFill/>
        </p:spPr>
        <p:txBody>
          <a:bodyPr wrap="square" rtlCol="0">
            <a:spAutoFit/>
          </a:bodyPr>
          <a:lstStyle/>
          <a:p>
            <a:r>
              <a:rPr lang="en-US" b="1" dirty="0" smtClean="0"/>
              <a:t>To Determine:</a:t>
            </a:r>
            <a:endParaRPr lang="en-US" b="1" dirty="0"/>
          </a:p>
        </p:txBody>
      </p:sp>
      <p:sp>
        <p:nvSpPr>
          <p:cNvPr id="30" name="TextBox 29"/>
          <p:cNvSpPr txBox="1"/>
          <p:nvPr/>
        </p:nvSpPr>
        <p:spPr>
          <a:xfrm>
            <a:off x="339071" y="3786430"/>
            <a:ext cx="1397000" cy="369332"/>
          </a:xfrm>
          <a:prstGeom prst="rect">
            <a:avLst/>
          </a:prstGeom>
          <a:noFill/>
        </p:spPr>
        <p:txBody>
          <a:bodyPr wrap="square" rtlCol="0">
            <a:spAutoFit/>
          </a:bodyPr>
          <a:lstStyle/>
          <a:p>
            <a:r>
              <a:rPr lang="en-US" b="1" dirty="0" smtClean="0"/>
              <a:t>Problem</a:t>
            </a:r>
            <a:endParaRPr lang="en-US" b="1" dirty="0"/>
          </a:p>
        </p:txBody>
      </p:sp>
    </p:spTree>
    <p:extLst>
      <p:ext uri="{BB962C8B-B14F-4D97-AF65-F5344CB8AC3E}">
        <p14:creationId xmlns:p14="http://schemas.microsoft.com/office/powerpoint/2010/main" val="1512172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Results on 4</a:t>
            </a:r>
            <a:r>
              <a:rPr lang="en-US" baseline="30000" dirty="0" smtClean="0"/>
              <a:t>th</a:t>
            </a:r>
            <a:r>
              <a:rPr lang="en-US" dirty="0" smtClean="0"/>
              <a:t> Grade Science</a:t>
            </a:r>
            <a:endParaRPr lang="en-US" dirty="0"/>
          </a:p>
        </p:txBody>
      </p:sp>
      <p:graphicFrame>
        <p:nvGraphicFramePr>
          <p:cNvPr id="8" name="Chart 7"/>
          <p:cNvGraphicFramePr>
            <a:graphicFrameLocks/>
          </p:cNvGraphicFramePr>
          <p:nvPr>
            <p:extLst>
              <p:ext uri="{D42A27DB-BD31-4B8C-83A1-F6EECF244321}">
                <p14:modId xmlns:p14="http://schemas.microsoft.com/office/powerpoint/2010/main" val="803451160"/>
              </p:ext>
            </p:extLst>
          </p:nvPr>
        </p:nvGraphicFramePr>
        <p:xfrm>
          <a:off x="1507067" y="1286932"/>
          <a:ext cx="5774265" cy="3556001"/>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p:cNvSpPr/>
          <p:nvPr/>
        </p:nvSpPr>
        <p:spPr>
          <a:xfrm>
            <a:off x="1507068" y="5048193"/>
            <a:ext cx="5994400" cy="923330"/>
          </a:xfrm>
          <a:prstGeom prst="rect">
            <a:avLst/>
          </a:prstGeom>
          <a:solidFill>
            <a:srgbClr val="AAD211"/>
          </a:solidFill>
        </p:spPr>
        <p:txBody>
          <a:bodyPr wrap="square">
            <a:spAutoFit/>
          </a:bodyPr>
          <a:lstStyle/>
          <a:p>
            <a:r>
              <a:rPr lang="en-US" dirty="0"/>
              <a:t>1) Open IE and Target IE add value when combined.</a:t>
            </a:r>
          </a:p>
          <a:p>
            <a:endParaRPr lang="en-US" dirty="0"/>
          </a:p>
          <a:p>
            <a:r>
              <a:rPr lang="en-US" dirty="0"/>
              <a:t>2) Keyword search + Structured matching isn’t adequate. 	</a:t>
            </a:r>
          </a:p>
        </p:txBody>
      </p:sp>
    </p:spTree>
    <p:extLst>
      <p:ext uri="{BB962C8B-B14F-4D97-AF65-F5344CB8AC3E}">
        <p14:creationId xmlns:p14="http://schemas.microsoft.com/office/powerpoint/2010/main" val="25674739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a:xfrm>
            <a:off x="339071" y="1175296"/>
            <a:ext cx="8505911" cy="5015970"/>
          </a:xfrm>
        </p:spPr>
        <p:txBody>
          <a:bodyPr>
            <a:normAutofit fontScale="92500" lnSpcReduction="20000"/>
          </a:bodyPr>
          <a:lstStyle/>
          <a:p>
            <a:r>
              <a:rPr lang="en-US" dirty="0" smtClean="0"/>
              <a:t>Structured Matching </a:t>
            </a:r>
          </a:p>
          <a:p>
            <a:pPr marL="274320" lvl="1" indent="0">
              <a:buNone/>
            </a:pPr>
            <a:r>
              <a:rPr lang="en-US" dirty="0" smtClean="0"/>
              <a:t>	Examples of precipitation include, sleet, ….</a:t>
            </a:r>
          </a:p>
          <a:p>
            <a:pPr marL="274320" lvl="1" indent="0">
              <a:buNone/>
            </a:pPr>
            <a:r>
              <a:rPr lang="en-US" dirty="0" smtClean="0"/>
              <a:t>	(sleet, EXAMPLE, precipitation)</a:t>
            </a:r>
          </a:p>
          <a:p>
            <a:pPr marL="274320" lvl="1" indent="0">
              <a:buNone/>
            </a:pPr>
            <a:endParaRPr lang="en-US" dirty="0" smtClean="0"/>
          </a:p>
          <a:p>
            <a:r>
              <a:rPr lang="en-US" dirty="0" smtClean="0"/>
              <a:t>Deductive </a:t>
            </a:r>
            <a:endParaRPr lang="en-US" dirty="0"/>
          </a:p>
          <a:p>
            <a:pPr marL="274320" lvl="1" indent="0">
              <a:buNone/>
            </a:pPr>
            <a:r>
              <a:rPr lang="en-US" dirty="0" smtClean="0"/>
              <a:t>	Metal fork is made of metal + metals conduct electricity.</a:t>
            </a:r>
          </a:p>
          <a:p>
            <a:pPr marL="274320" lvl="1" indent="0">
              <a:buNone/>
            </a:pPr>
            <a:r>
              <a:rPr lang="en-US" dirty="0" smtClean="0"/>
              <a:t>		=&gt; Metal fork conducts electricity.</a:t>
            </a:r>
          </a:p>
          <a:p>
            <a:endParaRPr lang="en-US" dirty="0"/>
          </a:p>
          <a:p>
            <a:r>
              <a:rPr lang="en-US" dirty="0" smtClean="0"/>
              <a:t>Abductive Reasoning</a:t>
            </a:r>
          </a:p>
          <a:p>
            <a:pPr marL="274320" lvl="1" indent="0">
              <a:buNone/>
            </a:pPr>
            <a:r>
              <a:rPr lang="en-US" dirty="0" smtClean="0"/>
              <a:t>	Car skids on road. Smoke is produced under the tires. </a:t>
            </a:r>
          </a:p>
          <a:p>
            <a:pPr marL="274320" lvl="1" indent="0">
              <a:buNone/>
            </a:pPr>
            <a:r>
              <a:rPr lang="en-US" dirty="0"/>
              <a:t>	</a:t>
            </a:r>
            <a:r>
              <a:rPr lang="en-US" dirty="0" smtClean="0"/>
              <a:t>What generated the heat that produced the smoke?</a:t>
            </a:r>
          </a:p>
          <a:p>
            <a:endParaRPr lang="en-US" dirty="0"/>
          </a:p>
          <a:p>
            <a:r>
              <a:rPr lang="en-US" dirty="0" smtClean="0"/>
              <a:t>Qualitative Reasoning with domain models</a:t>
            </a:r>
          </a:p>
          <a:p>
            <a:pPr marL="274320" lvl="1" indent="0">
              <a:buNone/>
            </a:pPr>
            <a:r>
              <a:rPr lang="en-US" dirty="0" smtClean="0"/>
              <a:t>	If predator population increases then prey population will decrease.</a:t>
            </a:r>
          </a:p>
          <a:p>
            <a:pPr marL="274320" lvl="1" indent="0">
              <a:buNone/>
            </a:pPr>
            <a:r>
              <a:rPr lang="en-US" dirty="0" smtClean="0"/>
              <a:t>	If temperature increases evaporation rate increases.</a:t>
            </a:r>
          </a:p>
          <a:p>
            <a:endParaRPr lang="en-US" dirty="0"/>
          </a:p>
          <a:p>
            <a:r>
              <a:rPr lang="en-US" dirty="0" smtClean="0"/>
              <a:t>Diagrammatic Reasoning</a:t>
            </a:r>
          </a:p>
          <a:p>
            <a:pPr marL="274320" lvl="1" indent="0">
              <a:buNone/>
            </a:pPr>
            <a:endParaRPr lang="en-US" dirty="0"/>
          </a:p>
          <a:p>
            <a:endParaRPr lang="en-US" dirty="0" smtClean="0"/>
          </a:p>
          <a:p>
            <a:endParaRPr lang="en-US" dirty="0" smtClean="0"/>
          </a:p>
          <a:p>
            <a:endParaRPr lang="en-US" dirty="0"/>
          </a:p>
          <a:p>
            <a:endParaRPr lang="en-US" dirty="0"/>
          </a:p>
        </p:txBody>
      </p:sp>
      <p:pic>
        <p:nvPicPr>
          <p:cNvPr id="4" name="Picture 3"/>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883422723"/>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pic>
        <p:nvPicPr>
          <p:cNvPr id="4" name="Picture 3"/>
          <p:cNvPicPr>
            <a:picLocks noChangeAspect="1"/>
          </p:cNvPicPr>
          <p:nvPr/>
        </p:nvPicPr>
        <p:blipFill>
          <a:blip r:embed="rId3"/>
          <a:stretch>
            <a:fillRect/>
          </a:stretch>
        </p:blipFill>
        <p:spPr>
          <a:xfrm>
            <a:off x="7170137" y="199764"/>
            <a:ext cx="1509405" cy="807356"/>
          </a:xfrm>
          <a:prstGeom prst="rect">
            <a:avLst/>
          </a:prstGeom>
        </p:spPr>
      </p:pic>
      <p:cxnSp>
        <p:nvCxnSpPr>
          <p:cNvPr id="15" name="Straight Arrow Connector 14"/>
          <p:cNvCxnSpPr/>
          <p:nvPr/>
        </p:nvCxnSpPr>
        <p:spPr>
          <a:xfrm flipV="1">
            <a:off x="2127053" y="1401800"/>
            <a:ext cx="0" cy="459747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a:off x="2138829" y="5983536"/>
            <a:ext cx="6170600" cy="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7" name="TextBox 16"/>
          <p:cNvSpPr txBox="1"/>
          <p:nvPr/>
        </p:nvSpPr>
        <p:spPr>
          <a:xfrm>
            <a:off x="925906" y="5174606"/>
            <a:ext cx="1118716" cy="239645"/>
          </a:xfrm>
          <a:prstGeom prst="rect">
            <a:avLst/>
          </a:prstGeom>
          <a:noFill/>
        </p:spPr>
        <p:txBody>
          <a:bodyPr wrap="square" rtlCol="0">
            <a:spAutoFit/>
          </a:bodyPr>
          <a:lstStyle/>
          <a:p>
            <a:pPr algn="r"/>
            <a:r>
              <a:rPr lang="en-US" sz="1200" dirty="0" smtClean="0"/>
              <a:t>Matching</a:t>
            </a:r>
            <a:endParaRPr lang="en-US" sz="1200" dirty="0"/>
          </a:p>
        </p:txBody>
      </p:sp>
      <p:sp>
        <p:nvSpPr>
          <p:cNvPr id="18" name="TextBox 17"/>
          <p:cNvSpPr txBox="1"/>
          <p:nvPr/>
        </p:nvSpPr>
        <p:spPr>
          <a:xfrm>
            <a:off x="148693" y="4870568"/>
            <a:ext cx="1895929" cy="239645"/>
          </a:xfrm>
          <a:prstGeom prst="rect">
            <a:avLst/>
          </a:prstGeom>
          <a:noFill/>
        </p:spPr>
        <p:txBody>
          <a:bodyPr wrap="square" rtlCol="0">
            <a:spAutoFit/>
          </a:bodyPr>
          <a:lstStyle/>
          <a:p>
            <a:pPr algn="r"/>
            <a:r>
              <a:rPr lang="en-US" sz="1200" dirty="0" smtClean="0"/>
              <a:t>Alignment + Matching</a:t>
            </a:r>
          </a:p>
        </p:txBody>
      </p:sp>
      <p:sp>
        <p:nvSpPr>
          <p:cNvPr id="19" name="TextBox 18"/>
          <p:cNvSpPr txBox="1"/>
          <p:nvPr/>
        </p:nvSpPr>
        <p:spPr>
          <a:xfrm>
            <a:off x="3958216" y="6327612"/>
            <a:ext cx="2152882" cy="369332"/>
          </a:xfrm>
          <a:prstGeom prst="rect">
            <a:avLst/>
          </a:prstGeom>
          <a:noFill/>
        </p:spPr>
        <p:txBody>
          <a:bodyPr wrap="square" rtlCol="0">
            <a:spAutoFit/>
          </a:bodyPr>
          <a:lstStyle/>
          <a:p>
            <a:pPr algn="ctr"/>
            <a:r>
              <a:rPr lang="en-US" b="1" dirty="0" smtClean="0"/>
              <a:t>Representation</a:t>
            </a:r>
            <a:endParaRPr lang="en-US" b="1" dirty="0"/>
          </a:p>
        </p:txBody>
      </p:sp>
      <p:sp>
        <p:nvSpPr>
          <p:cNvPr id="20" name="TextBox 19"/>
          <p:cNvSpPr txBox="1"/>
          <p:nvPr/>
        </p:nvSpPr>
        <p:spPr>
          <a:xfrm>
            <a:off x="2841462" y="3895936"/>
            <a:ext cx="834130" cy="239645"/>
          </a:xfrm>
          <a:prstGeom prst="rect">
            <a:avLst/>
          </a:prstGeom>
          <a:noFill/>
        </p:spPr>
        <p:txBody>
          <a:bodyPr wrap="square" rtlCol="0">
            <a:spAutoFit/>
          </a:bodyPr>
          <a:lstStyle/>
          <a:p>
            <a:pPr algn="ctr"/>
            <a:endParaRPr lang="en-US" sz="1200" u="sng" dirty="0" smtClean="0"/>
          </a:p>
        </p:txBody>
      </p:sp>
      <p:sp>
        <p:nvSpPr>
          <p:cNvPr id="21" name="TextBox 20"/>
          <p:cNvSpPr txBox="1"/>
          <p:nvPr/>
        </p:nvSpPr>
        <p:spPr>
          <a:xfrm>
            <a:off x="2287985" y="5999279"/>
            <a:ext cx="2317882" cy="307777"/>
          </a:xfrm>
          <a:prstGeom prst="rect">
            <a:avLst/>
          </a:prstGeom>
          <a:noFill/>
        </p:spPr>
        <p:txBody>
          <a:bodyPr wrap="square" rtlCol="0">
            <a:spAutoFit/>
          </a:bodyPr>
          <a:lstStyle/>
          <a:p>
            <a:r>
              <a:rPr lang="en-US" sz="1400" dirty="0" smtClean="0"/>
              <a:t>Lexical + Relations</a:t>
            </a:r>
            <a:endParaRPr lang="en-US" sz="1400" dirty="0"/>
          </a:p>
        </p:txBody>
      </p:sp>
      <p:sp>
        <p:nvSpPr>
          <p:cNvPr id="23" name="TextBox 22"/>
          <p:cNvSpPr txBox="1"/>
          <p:nvPr/>
        </p:nvSpPr>
        <p:spPr>
          <a:xfrm rot="16200000">
            <a:off x="-537093" y="3829902"/>
            <a:ext cx="1714031" cy="342460"/>
          </a:xfrm>
          <a:prstGeom prst="rect">
            <a:avLst/>
          </a:prstGeom>
          <a:noFill/>
        </p:spPr>
        <p:txBody>
          <a:bodyPr wrap="square" rtlCol="0">
            <a:spAutoFit/>
          </a:bodyPr>
          <a:lstStyle/>
          <a:p>
            <a:pPr algn="ctr"/>
            <a:r>
              <a:rPr lang="en-US" b="1" dirty="0" smtClean="0"/>
              <a:t>Inference</a:t>
            </a:r>
            <a:endParaRPr lang="en-US" b="1" dirty="0"/>
          </a:p>
        </p:txBody>
      </p:sp>
      <p:grpSp>
        <p:nvGrpSpPr>
          <p:cNvPr id="28" name="Group 27"/>
          <p:cNvGrpSpPr/>
          <p:nvPr/>
        </p:nvGrpSpPr>
        <p:grpSpPr>
          <a:xfrm>
            <a:off x="2287985" y="4368250"/>
            <a:ext cx="1805062" cy="1551541"/>
            <a:chOff x="2332560" y="3644736"/>
            <a:chExt cx="1946703" cy="1793383"/>
          </a:xfrm>
        </p:grpSpPr>
        <p:sp>
          <p:nvSpPr>
            <p:cNvPr id="31" name="Oval 30"/>
            <p:cNvSpPr/>
            <p:nvPr/>
          </p:nvSpPr>
          <p:spPr>
            <a:xfrm>
              <a:off x="2332560" y="3644736"/>
              <a:ext cx="1946703" cy="1524034"/>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b="1" dirty="0"/>
            </a:p>
          </p:txBody>
        </p:sp>
        <p:sp>
          <p:nvSpPr>
            <p:cNvPr id="32" name="TextBox 31"/>
            <p:cNvSpPr txBox="1"/>
            <p:nvPr/>
          </p:nvSpPr>
          <p:spPr>
            <a:xfrm>
              <a:off x="2580848" y="5130342"/>
              <a:ext cx="1358900" cy="307777"/>
            </a:xfrm>
            <a:prstGeom prst="rect">
              <a:avLst/>
            </a:prstGeom>
            <a:noFill/>
          </p:spPr>
          <p:txBody>
            <a:bodyPr wrap="square" rtlCol="0">
              <a:spAutoFit/>
            </a:bodyPr>
            <a:lstStyle/>
            <a:p>
              <a:pPr algn="ctr"/>
              <a:r>
                <a:rPr lang="en-US" sz="1400" dirty="0" smtClean="0"/>
                <a:t>No Rules</a:t>
              </a:r>
              <a:endParaRPr lang="en-US" sz="1400" dirty="0"/>
            </a:p>
          </p:txBody>
        </p:sp>
        <p:sp>
          <p:nvSpPr>
            <p:cNvPr id="33" name="TextBox 32"/>
            <p:cNvSpPr txBox="1"/>
            <p:nvPr/>
          </p:nvSpPr>
          <p:spPr>
            <a:xfrm>
              <a:off x="2496176" y="4715280"/>
              <a:ext cx="825500" cy="276999"/>
            </a:xfrm>
            <a:prstGeom prst="rect">
              <a:avLst/>
            </a:prstGeom>
            <a:noFill/>
          </p:spPr>
          <p:txBody>
            <a:bodyPr wrap="square" rtlCol="0">
              <a:spAutoFit/>
            </a:bodyPr>
            <a:lstStyle/>
            <a:p>
              <a:pPr algn="ctr"/>
              <a:r>
                <a:rPr lang="en-US" sz="1200" dirty="0" smtClean="0"/>
                <a:t>BOW</a:t>
              </a:r>
              <a:endParaRPr lang="en-US" sz="1200" dirty="0"/>
            </a:p>
          </p:txBody>
        </p:sp>
        <p:sp>
          <p:nvSpPr>
            <p:cNvPr id="34" name="TextBox 33"/>
            <p:cNvSpPr txBox="1"/>
            <p:nvPr/>
          </p:nvSpPr>
          <p:spPr>
            <a:xfrm>
              <a:off x="2995068" y="4368653"/>
              <a:ext cx="1131570" cy="276999"/>
            </a:xfrm>
            <a:prstGeom prst="rect">
              <a:avLst/>
            </a:prstGeom>
            <a:noFill/>
          </p:spPr>
          <p:txBody>
            <a:bodyPr wrap="square" rtlCol="0">
              <a:spAutoFit/>
            </a:bodyPr>
            <a:lstStyle/>
            <a:p>
              <a:pPr algn="ctr"/>
              <a:r>
                <a:rPr lang="en-US" sz="1200" dirty="0" smtClean="0"/>
                <a:t>Open IE</a:t>
              </a:r>
            </a:p>
          </p:txBody>
        </p:sp>
        <p:sp>
          <p:nvSpPr>
            <p:cNvPr id="35" name="TextBox 34"/>
            <p:cNvSpPr txBox="1"/>
            <p:nvPr/>
          </p:nvSpPr>
          <p:spPr>
            <a:xfrm>
              <a:off x="2940041" y="4035422"/>
              <a:ext cx="1131570" cy="276999"/>
            </a:xfrm>
            <a:prstGeom prst="rect">
              <a:avLst/>
            </a:prstGeom>
            <a:noFill/>
          </p:spPr>
          <p:txBody>
            <a:bodyPr wrap="square" rtlCol="0">
              <a:spAutoFit/>
            </a:bodyPr>
            <a:lstStyle/>
            <a:p>
              <a:pPr algn="ctr"/>
              <a:r>
                <a:rPr lang="en-US" sz="1200" dirty="0" smtClean="0"/>
                <a:t>Targeted IE</a:t>
              </a:r>
            </a:p>
          </p:txBody>
        </p:sp>
      </p:grpSp>
    </p:spTree>
    <p:extLst>
      <p:ext uri="{BB962C8B-B14F-4D97-AF65-F5344CB8AC3E}">
        <p14:creationId xmlns:p14="http://schemas.microsoft.com/office/powerpoint/2010/main" val="715633783"/>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pic>
        <p:nvPicPr>
          <p:cNvPr id="4" name="Picture 3"/>
          <p:cNvPicPr>
            <a:picLocks noChangeAspect="1"/>
          </p:cNvPicPr>
          <p:nvPr/>
        </p:nvPicPr>
        <p:blipFill>
          <a:blip r:embed="rId3"/>
          <a:stretch>
            <a:fillRect/>
          </a:stretch>
        </p:blipFill>
        <p:spPr>
          <a:xfrm>
            <a:off x="7170137" y="199764"/>
            <a:ext cx="1509405" cy="807356"/>
          </a:xfrm>
          <a:prstGeom prst="rect">
            <a:avLst/>
          </a:prstGeom>
        </p:spPr>
      </p:pic>
      <p:sp>
        <p:nvSpPr>
          <p:cNvPr id="13" name="TextBox 12"/>
          <p:cNvSpPr txBox="1"/>
          <p:nvPr/>
        </p:nvSpPr>
        <p:spPr>
          <a:xfrm>
            <a:off x="-169258" y="3552727"/>
            <a:ext cx="2296311" cy="276999"/>
          </a:xfrm>
          <a:prstGeom prst="rect">
            <a:avLst/>
          </a:prstGeom>
          <a:noFill/>
        </p:spPr>
        <p:txBody>
          <a:bodyPr wrap="square" rtlCol="0">
            <a:spAutoFit/>
          </a:bodyPr>
          <a:lstStyle/>
          <a:p>
            <a:pPr algn="r"/>
            <a:r>
              <a:rPr lang="en-US" sz="1200" b="1" dirty="0" smtClean="0"/>
              <a:t>Propositional logic</a:t>
            </a:r>
          </a:p>
        </p:txBody>
      </p:sp>
      <p:cxnSp>
        <p:nvCxnSpPr>
          <p:cNvPr id="15" name="Straight Arrow Connector 14"/>
          <p:cNvCxnSpPr/>
          <p:nvPr/>
        </p:nvCxnSpPr>
        <p:spPr>
          <a:xfrm flipV="1">
            <a:off x="2127053" y="1401800"/>
            <a:ext cx="0" cy="459747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a:off x="2138829" y="5983536"/>
            <a:ext cx="6170600" cy="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7" name="TextBox 16"/>
          <p:cNvSpPr txBox="1"/>
          <p:nvPr/>
        </p:nvSpPr>
        <p:spPr>
          <a:xfrm>
            <a:off x="925906" y="5174606"/>
            <a:ext cx="1118716" cy="239645"/>
          </a:xfrm>
          <a:prstGeom prst="rect">
            <a:avLst/>
          </a:prstGeom>
          <a:noFill/>
        </p:spPr>
        <p:txBody>
          <a:bodyPr wrap="square" rtlCol="0">
            <a:spAutoFit/>
          </a:bodyPr>
          <a:lstStyle/>
          <a:p>
            <a:pPr algn="r"/>
            <a:r>
              <a:rPr lang="en-US" sz="1200" dirty="0" smtClean="0"/>
              <a:t>Matching</a:t>
            </a:r>
            <a:endParaRPr lang="en-US" sz="1200" dirty="0"/>
          </a:p>
        </p:txBody>
      </p:sp>
      <p:sp>
        <p:nvSpPr>
          <p:cNvPr id="18" name="TextBox 17"/>
          <p:cNvSpPr txBox="1"/>
          <p:nvPr/>
        </p:nvSpPr>
        <p:spPr>
          <a:xfrm>
            <a:off x="148693" y="4870568"/>
            <a:ext cx="1895929" cy="239645"/>
          </a:xfrm>
          <a:prstGeom prst="rect">
            <a:avLst/>
          </a:prstGeom>
          <a:noFill/>
        </p:spPr>
        <p:txBody>
          <a:bodyPr wrap="square" rtlCol="0">
            <a:spAutoFit/>
          </a:bodyPr>
          <a:lstStyle/>
          <a:p>
            <a:pPr algn="r"/>
            <a:r>
              <a:rPr lang="en-US" sz="1200" dirty="0" smtClean="0"/>
              <a:t>Alignment + Matching</a:t>
            </a:r>
          </a:p>
        </p:txBody>
      </p:sp>
      <p:sp>
        <p:nvSpPr>
          <p:cNvPr id="19" name="TextBox 18"/>
          <p:cNvSpPr txBox="1"/>
          <p:nvPr/>
        </p:nvSpPr>
        <p:spPr>
          <a:xfrm>
            <a:off x="3958216" y="6327612"/>
            <a:ext cx="2152882" cy="369332"/>
          </a:xfrm>
          <a:prstGeom prst="rect">
            <a:avLst/>
          </a:prstGeom>
          <a:noFill/>
        </p:spPr>
        <p:txBody>
          <a:bodyPr wrap="square" rtlCol="0">
            <a:spAutoFit/>
          </a:bodyPr>
          <a:lstStyle/>
          <a:p>
            <a:pPr algn="ctr"/>
            <a:r>
              <a:rPr lang="en-US" b="1" dirty="0" smtClean="0"/>
              <a:t>Representation</a:t>
            </a:r>
            <a:endParaRPr lang="en-US" b="1" dirty="0"/>
          </a:p>
        </p:txBody>
      </p:sp>
      <p:sp>
        <p:nvSpPr>
          <p:cNvPr id="20" name="TextBox 19"/>
          <p:cNvSpPr txBox="1"/>
          <p:nvPr/>
        </p:nvSpPr>
        <p:spPr>
          <a:xfrm>
            <a:off x="2841462" y="3895936"/>
            <a:ext cx="834130" cy="239645"/>
          </a:xfrm>
          <a:prstGeom prst="rect">
            <a:avLst/>
          </a:prstGeom>
          <a:noFill/>
        </p:spPr>
        <p:txBody>
          <a:bodyPr wrap="square" rtlCol="0">
            <a:spAutoFit/>
          </a:bodyPr>
          <a:lstStyle/>
          <a:p>
            <a:pPr algn="ctr"/>
            <a:endParaRPr lang="en-US" sz="1200" u="sng" dirty="0" smtClean="0"/>
          </a:p>
        </p:txBody>
      </p:sp>
      <p:sp>
        <p:nvSpPr>
          <p:cNvPr id="21" name="TextBox 20"/>
          <p:cNvSpPr txBox="1"/>
          <p:nvPr/>
        </p:nvSpPr>
        <p:spPr>
          <a:xfrm>
            <a:off x="2287985" y="5999279"/>
            <a:ext cx="2317882" cy="307777"/>
          </a:xfrm>
          <a:prstGeom prst="rect">
            <a:avLst/>
          </a:prstGeom>
          <a:noFill/>
        </p:spPr>
        <p:txBody>
          <a:bodyPr wrap="square" rtlCol="0">
            <a:spAutoFit/>
          </a:bodyPr>
          <a:lstStyle/>
          <a:p>
            <a:r>
              <a:rPr lang="en-US" sz="1400" dirty="0" smtClean="0"/>
              <a:t>Lexical + Relations</a:t>
            </a:r>
            <a:endParaRPr lang="en-US" sz="1400" dirty="0"/>
          </a:p>
        </p:txBody>
      </p:sp>
      <p:sp>
        <p:nvSpPr>
          <p:cNvPr id="23" name="TextBox 22"/>
          <p:cNvSpPr txBox="1"/>
          <p:nvPr/>
        </p:nvSpPr>
        <p:spPr>
          <a:xfrm rot="16200000">
            <a:off x="-537093" y="3829902"/>
            <a:ext cx="1714031" cy="342460"/>
          </a:xfrm>
          <a:prstGeom prst="rect">
            <a:avLst/>
          </a:prstGeom>
          <a:noFill/>
        </p:spPr>
        <p:txBody>
          <a:bodyPr wrap="square" rtlCol="0">
            <a:spAutoFit/>
          </a:bodyPr>
          <a:lstStyle/>
          <a:p>
            <a:pPr algn="ctr"/>
            <a:r>
              <a:rPr lang="en-US" b="1" dirty="0" smtClean="0"/>
              <a:t>Inference</a:t>
            </a:r>
            <a:endParaRPr lang="en-US" b="1" dirty="0"/>
          </a:p>
        </p:txBody>
      </p:sp>
      <p:sp>
        <p:nvSpPr>
          <p:cNvPr id="24" name="TextBox 23"/>
          <p:cNvSpPr txBox="1"/>
          <p:nvPr/>
        </p:nvSpPr>
        <p:spPr>
          <a:xfrm>
            <a:off x="4177046" y="4628099"/>
            <a:ext cx="3232500" cy="461665"/>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dirty="0">
                <a:solidFill>
                  <a:srgbClr val="8A8AA3"/>
                </a:solidFill>
              </a:rPr>
              <a:t>a</a:t>
            </a:r>
            <a:r>
              <a:rPr lang="en-US" sz="1200" dirty="0" smtClean="0">
                <a:solidFill>
                  <a:srgbClr val="8A8AA3"/>
                </a:solidFill>
              </a:rPr>
              <a:t>nimal eat =&gt; animal get nutrients</a:t>
            </a:r>
          </a:p>
          <a:p>
            <a:r>
              <a:rPr lang="en-US" sz="1200" dirty="0" smtClean="0">
                <a:solidFill>
                  <a:srgbClr val="8A8AA3"/>
                </a:solidFill>
              </a:rPr>
              <a:t>(animal, eat, _) =&gt; (animal, get, nutrients)</a:t>
            </a:r>
            <a:endParaRPr lang="en-US" sz="1200" dirty="0">
              <a:solidFill>
                <a:srgbClr val="8A8AA3"/>
              </a:solidFill>
            </a:endParaRPr>
          </a:p>
        </p:txBody>
      </p:sp>
      <p:grpSp>
        <p:nvGrpSpPr>
          <p:cNvPr id="26" name="Group 25"/>
          <p:cNvGrpSpPr/>
          <p:nvPr/>
        </p:nvGrpSpPr>
        <p:grpSpPr>
          <a:xfrm>
            <a:off x="3778235" y="3049907"/>
            <a:ext cx="2332863" cy="1551824"/>
            <a:chOff x="3939748" y="2120901"/>
            <a:chExt cx="2515920" cy="1793710"/>
          </a:xfrm>
        </p:grpSpPr>
        <p:sp>
          <p:nvSpPr>
            <p:cNvPr id="43" name="Oval 42"/>
            <p:cNvSpPr/>
            <p:nvPr/>
          </p:nvSpPr>
          <p:spPr>
            <a:xfrm>
              <a:off x="3939748" y="2120901"/>
              <a:ext cx="1946703" cy="1524034"/>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grpSp>
          <p:nvGrpSpPr>
            <p:cNvPr id="44" name="Group 43"/>
            <p:cNvGrpSpPr/>
            <p:nvPr/>
          </p:nvGrpSpPr>
          <p:grpSpPr>
            <a:xfrm>
              <a:off x="4041348" y="2574064"/>
              <a:ext cx="2414320" cy="1340547"/>
              <a:chOff x="4921252" y="2185231"/>
              <a:chExt cx="2414320" cy="1340547"/>
            </a:xfrm>
          </p:grpSpPr>
          <p:sp>
            <p:nvSpPr>
              <p:cNvPr id="45" name="TextBox 44"/>
              <p:cNvSpPr txBox="1"/>
              <p:nvPr/>
            </p:nvSpPr>
            <p:spPr>
              <a:xfrm>
                <a:off x="4979308" y="3218001"/>
                <a:ext cx="2356264" cy="307777"/>
              </a:xfrm>
              <a:prstGeom prst="rect">
                <a:avLst/>
              </a:prstGeom>
              <a:noFill/>
            </p:spPr>
            <p:txBody>
              <a:bodyPr wrap="square" rtlCol="0">
                <a:spAutoFit/>
              </a:bodyPr>
              <a:lstStyle/>
              <a:p>
                <a:pPr algn="ctr"/>
                <a:r>
                  <a:rPr lang="en-US" sz="1400" dirty="0" smtClean="0"/>
                  <a:t>Textual Re-write Rules </a:t>
                </a:r>
                <a:endParaRPr lang="en-US" sz="1400" dirty="0"/>
              </a:p>
            </p:txBody>
          </p:sp>
          <p:sp>
            <p:nvSpPr>
              <p:cNvPr id="46" name="TextBox 45"/>
              <p:cNvSpPr txBox="1"/>
              <p:nvPr/>
            </p:nvSpPr>
            <p:spPr>
              <a:xfrm>
                <a:off x="4921252" y="2185231"/>
                <a:ext cx="1593857" cy="646331"/>
              </a:xfrm>
              <a:prstGeom prst="rect">
                <a:avLst/>
              </a:prstGeom>
              <a:noFill/>
            </p:spPr>
            <p:txBody>
              <a:bodyPr wrap="square" rtlCol="0">
                <a:spAutoFit/>
              </a:bodyPr>
              <a:lstStyle/>
              <a:p>
                <a:pPr algn="r"/>
                <a:r>
                  <a:rPr lang="en-US" sz="1200" dirty="0" smtClean="0"/>
                  <a:t>	Tuple Rules</a:t>
                </a:r>
                <a:endParaRPr lang="en-US" sz="1200" dirty="0"/>
              </a:p>
              <a:p>
                <a:pPr algn="ctr"/>
                <a:endParaRPr lang="en-US" sz="1200" dirty="0"/>
              </a:p>
              <a:p>
                <a:r>
                  <a:rPr lang="en-US" sz="1200" dirty="0" smtClean="0"/>
                  <a:t>Phrasal Rules</a:t>
                </a:r>
                <a:endParaRPr lang="en-US" sz="1200" dirty="0"/>
              </a:p>
            </p:txBody>
          </p:sp>
        </p:grpSp>
      </p:grpSp>
      <p:grpSp>
        <p:nvGrpSpPr>
          <p:cNvPr id="28" name="Group 27"/>
          <p:cNvGrpSpPr/>
          <p:nvPr/>
        </p:nvGrpSpPr>
        <p:grpSpPr>
          <a:xfrm>
            <a:off x="2287985" y="4368250"/>
            <a:ext cx="1805062" cy="1551541"/>
            <a:chOff x="2332560" y="3644736"/>
            <a:chExt cx="1946703" cy="1793383"/>
          </a:xfrm>
        </p:grpSpPr>
        <p:sp>
          <p:nvSpPr>
            <p:cNvPr id="31" name="Oval 30"/>
            <p:cNvSpPr/>
            <p:nvPr/>
          </p:nvSpPr>
          <p:spPr>
            <a:xfrm>
              <a:off x="2332560" y="3644736"/>
              <a:ext cx="1946703" cy="1524034"/>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b="1" dirty="0"/>
            </a:p>
          </p:txBody>
        </p:sp>
        <p:sp>
          <p:nvSpPr>
            <p:cNvPr id="32" name="TextBox 31"/>
            <p:cNvSpPr txBox="1"/>
            <p:nvPr/>
          </p:nvSpPr>
          <p:spPr>
            <a:xfrm>
              <a:off x="2580848" y="5130342"/>
              <a:ext cx="1358900" cy="307777"/>
            </a:xfrm>
            <a:prstGeom prst="rect">
              <a:avLst/>
            </a:prstGeom>
            <a:noFill/>
          </p:spPr>
          <p:txBody>
            <a:bodyPr wrap="square" rtlCol="0">
              <a:spAutoFit/>
            </a:bodyPr>
            <a:lstStyle/>
            <a:p>
              <a:pPr algn="ctr"/>
              <a:r>
                <a:rPr lang="en-US" sz="1400" dirty="0" smtClean="0"/>
                <a:t>No Rules</a:t>
              </a:r>
              <a:endParaRPr lang="en-US" sz="1400" dirty="0"/>
            </a:p>
          </p:txBody>
        </p:sp>
        <p:sp>
          <p:nvSpPr>
            <p:cNvPr id="33" name="TextBox 32"/>
            <p:cNvSpPr txBox="1"/>
            <p:nvPr/>
          </p:nvSpPr>
          <p:spPr>
            <a:xfrm>
              <a:off x="2496176" y="4715280"/>
              <a:ext cx="825500" cy="276999"/>
            </a:xfrm>
            <a:prstGeom prst="rect">
              <a:avLst/>
            </a:prstGeom>
            <a:noFill/>
          </p:spPr>
          <p:txBody>
            <a:bodyPr wrap="square" rtlCol="0">
              <a:spAutoFit/>
            </a:bodyPr>
            <a:lstStyle/>
            <a:p>
              <a:pPr algn="ctr"/>
              <a:r>
                <a:rPr lang="en-US" sz="1200" dirty="0" smtClean="0"/>
                <a:t>BOW</a:t>
              </a:r>
              <a:endParaRPr lang="en-US" sz="1200" dirty="0"/>
            </a:p>
          </p:txBody>
        </p:sp>
        <p:sp>
          <p:nvSpPr>
            <p:cNvPr id="34" name="TextBox 33"/>
            <p:cNvSpPr txBox="1"/>
            <p:nvPr/>
          </p:nvSpPr>
          <p:spPr>
            <a:xfrm>
              <a:off x="2995068" y="4368653"/>
              <a:ext cx="1131570" cy="276999"/>
            </a:xfrm>
            <a:prstGeom prst="rect">
              <a:avLst/>
            </a:prstGeom>
            <a:noFill/>
          </p:spPr>
          <p:txBody>
            <a:bodyPr wrap="square" rtlCol="0">
              <a:spAutoFit/>
            </a:bodyPr>
            <a:lstStyle/>
            <a:p>
              <a:pPr algn="ctr"/>
              <a:r>
                <a:rPr lang="en-US" sz="1200" dirty="0" smtClean="0"/>
                <a:t>Open IE</a:t>
              </a:r>
            </a:p>
          </p:txBody>
        </p:sp>
        <p:sp>
          <p:nvSpPr>
            <p:cNvPr id="35" name="TextBox 34"/>
            <p:cNvSpPr txBox="1"/>
            <p:nvPr/>
          </p:nvSpPr>
          <p:spPr>
            <a:xfrm>
              <a:off x="2940041" y="4035422"/>
              <a:ext cx="1131570" cy="276999"/>
            </a:xfrm>
            <a:prstGeom prst="rect">
              <a:avLst/>
            </a:prstGeom>
            <a:noFill/>
          </p:spPr>
          <p:txBody>
            <a:bodyPr wrap="square" rtlCol="0">
              <a:spAutoFit/>
            </a:bodyPr>
            <a:lstStyle/>
            <a:p>
              <a:pPr algn="ctr"/>
              <a:r>
                <a:rPr lang="en-US" sz="1200" dirty="0" smtClean="0"/>
                <a:t>Targeted IE</a:t>
              </a:r>
            </a:p>
          </p:txBody>
        </p:sp>
      </p:grpSp>
      <p:sp>
        <p:nvSpPr>
          <p:cNvPr id="47" name="TextBox 46"/>
          <p:cNvSpPr txBox="1"/>
          <p:nvPr/>
        </p:nvSpPr>
        <p:spPr>
          <a:xfrm>
            <a:off x="4205522" y="6027691"/>
            <a:ext cx="2317882" cy="307777"/>
          </a:xfrm>
          <a:prstGeom prst="rect">
            <a:avLst/>
          </a:prstGeom>
          <a:noFill/>
        </p:spPr>
        <p:txBody>
          <a:bodyPr wrap="square" rtlCol="0">
            <a:spAutoFit/>
          </a:bodyPr>
          <a:lstStyle/>
          <a:p>
            <a:r>
              <a:rPr lang="en-US" sz="1400" b="1" dirty="0" smtClean="0"/>
              <a:t>IF-THEN rules</a:t>
            </a:r>
            <a:endParaRPr lang="en-US" sz="1400" b="1" dirty="0"/>
          </a:p>
        </p:txBody>
      </p:sp>
    </p:spTree>
    <p:extLst>
      <p:ext uri="{BB962C8B-B14F-4D97-AF65-F5344CB8AC3E}">
        <p14:creationId xmlns:p14="http://schemas.microsoft.com/office/powerpoint/2010/main" val="1174266907"/>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pic>
        <p:nvPicPr>
          <p:cNvPr id="4" name="Picture 3"/>
          <p:cNvPicPr>
            <a:picLocks noChangeAspect="1"/>
          </p:cNvPicPr>
          <p:nvPr/>
        </p:nvPicPr>
        <p:blipFill>
          <a:blip r:embed="rId3"/>
          <a:stretch>
            <a:fillRect/>
          </a:stretch>
        </p:blipFill>
        <p:spPr>
          <a:xfrm>
            <a:off x="7170137" y="199764"/>
            <a:ext cx="1509405" cy="807356"/>
          </a:xfrm>
          <a:prstGeom prst="rect">
            <a:avLst/>
          </a:prstGeom>
        </p:spPr>
      </p:pic>
      <p:sp>
        <p:nvSpPr>
          <p:cNvPr id="11" name="TextBox 10"/>
          <p:cNvSpPr txBox="1"/>
          <p:nvPr/>
        </p:nvSpPr>
        <p:spPr>
          <a:xfrm>
            <a:off x="-222250" y="2681209"/>
            <a:ext cx="2296311" cy="239645"/>
          </a:xfrm>
          <a:prstGeom prst="rect">
            <a:avLst/>
          </a:prstGeom>
          <a:noFill/>
        </p:spPr>
        <p:txBody>
          <a:bodyPr wrap="square" rtlCol="0">
            <a:spAutoFit/>
          </a:bodyPr>
          <a:lstStyle/>
          <a:p>
            <a:pPr algn="r"/>
            <a:r>
              <a:rPr lang="en-US" sz="1200" dirty="0" smtClean="0"/>
              <a:t>First-order logic</a:t>
            </a:r>
          </a:p>
        </p:txBody>
      </p:sp>
      <p:sp>
        <p:nvSpPr>
          <p:cNvPr id="12" name="TextBox 11"/>
          <p:cNvSpPr txBox="1"/>
          <p:nvPr/>
        </p:nvSpPr>
        <p:spPr>
          <a:xfrm>
            <a:off x="-222250" y="2130258"/>
            <a:ext cx="2296311" cy="239645"/>
          </a:xfrm>
          <a:prstGeom prst="rect">
            <a:avLst/>
          </a:prstGeom>
          <a:noFill/>
        </p:spPr>
        <p:txBody>
          <a:bodyPr wrap="square" rtlCol="0">
            <a:spAutoFit/>
          </a:bodyPr>
          <a:lstStyle/>
          <a:p>
            <a:pPr algn="r"/>
            <a:r>
              <a:rPr lang="en-US" sz="1200" dirty="0" smtClean="0"/>
              <a:t>Graph-based</a:t>
            </a:r>
          </a:p>
        </p:txBody>
      </p:sp>
      <p:sp>
        <p:nvSpPr>
          <p:cNvPr id="13" name="TextBox 12"/>
          <p:cNvSpPr txBox="1"/>
          <p:nvPr/>
        </p:nvSpPr>
        <p:spPr>
          <a:xfrm>
            <a:off x="-169258" y="3552727"/>
            <a:ext cx="2296311" cy="239645"/>
          </a:xfrm>
          <a:prstGeom prst="rect">
            <a:avLst/>
          </a:prstGeom>
          <a:noFill/>
        </p:spPr>
        <p:txBody>
          <a:bodyPr wrap="square" rtlCol="0">
            <a:spAutoFit/>
          </a:bodyPr>
          <a:lstStyle/>
          <a:p>
            <a:pPr algn="r"/>
            <a:r>
              <a:rPr lang="en-US" sz="1200" dirty="0" smtClean="0"/>
              <a:t>Propositional logic</a:t>
            </a:r>
          </a:p>
        </p:txBody>
      </p:sp>
      <p:sp>
        <p:nvSpPr>
          <p:cNvPr id="14" name="TextBox 13"/>
          <p:cNvSpPr txBox="1"/>
          <p:nvPr/>
        </p:nvSpPr>
        <p:spPr>
          <a:xfrm>
            <a:off x="-222250" y="2405837"/>
            <a:ext cx="2296311" cy="239645"/>
          </a:xfrm>
          <a:prstGeom prst="rect">
            <a:avLst/>
          </a:prstGeom>
          <a:noFill/>
        </p:spPr>
        <p:txBody>
          <a:bodyPr wrap="square" rtlCol="0">
            <a:spAutoFit/>
          </a:bodyPr>
          <a:lstStyle/>
          <a:p>
            <a:pPr algn="r"/>
            <a:r>
              <a:rPr lang="en-US" sz="1200" dirty="0" smtClean="0"/>
              <a:t>Probabilistic Inference + FOL</a:t>
            </a:r>
          </a:p>
        </p:txBody>
      </p:sp>
      <p:cxnSp>
        <p:nvCxnSpPr>
          <p:cNvPr id="15" name="Straight Arrow Connector 14"/>
          <p:cNvCxnSpPr/>
          <p:nvPr/>
        </p:nvCxnSpPr>
        <p:spPr>
          <a:xfrm flipV="1">
            <a:off x="2127053" y="1401800"/>
            <a:ext cx="0" cy="459747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a:off x="2138829" y="5983536"/>
            <a:ext cx="6170600" cy="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7" name="TextBox 16"/>
          <p:cNvSpPr txBox="1"/>
          <p:nvPr/>
        </p:nvSpPr>
        <p:spPr>
          <a:xfrm>
            <a:off x="925906" y="5174606"/>
            <a:ext cx="1118716" cy="239645"/>
          </a:xfrm>
          <a:prstGeom prst="rect">
            <a:avLst/>
          </a:prstGeom>
          <a:noFill/>
        </p:spPr>
        <p:txBody>
          <a:bodyPr wrap="square" rtlCol="0">
            <a:spAutoFit/>
          </a:bodyPr>
          <a:lstStyle/>
          <a:p>
            <a:pPr algn="r"/>
            <a:r>
              <a:rPr lang="en-US" sz="1200" dirty="0" smtClean="0"/>
              <a:t>Matching</a:t>
            </a:r>
            <a:endParaRPr lang="en-US" sz="1200" dirty="0"/>
          </a:p>
        </p:txBody>
      </p:sp>
      <p:sp>
        <p:nvSpPr>
          <p:cNvPr id="18" name="TextBox 17"/>
          <p:cNvSpPr txBox="1"/>
          <p:nvPr/>
        </p:nvSpPr>
        <p:spPr>
          <a:xfrm>
            <a:off x="148693" y="4870568"/>
            <a:ext cx="1895929" cy="239645"/>
          </a:xfrm>
          <a:prstGeom prst="rect">
            <a:avLst/>
          </a:prstGeom>
          <a:noFill/>
        </p:spPr>
        <p:txBody>
          <a:bodyPr wrap="square" rtlCol="0">
            <a:spAutoFit/>
          </a:bodyPr>
          <a:lstStyle/>
          <a:p>
            <a:pPr algn="r"/>
            <a:r>
              <a:rPr lang="en-US" sz="1200" dirty="0" smtClean="0"/>
              <a:t>Alignment + Matching</a:t>
            </a:r>
          </a:p>
        </p:txBody>
      </p:sp>
      <p:sp>
        <p:nvSpPr>
          <p:cNvPr id="19" name="TextBox 18"/>
          <p:cNvSpPr txBox="1"/>
          <p:nvPr/>
        </p:nvSpPr>
        <p:spPr>
          <a:xfrm>
            <a:off x="3958216" y="6327612"/>
            <a:ext cx="2152882" cy="369332"/>
          </a:xfrm>
          <a:prstGeom prst="rect">
            <a:avLst/>
          </a:prstGeom>
          <a:noFill/>
        </p:spPr>
        <p:txBody>
          <a:bodyPr wrap="square" rtlCol="0">
            <a:spAutoFit/>
          </a:bodyPr>
          <a:lstStyle/>
          <a:p>
            <a:pPr algn="ctr"/>
            <a:r>
              <a:rPr lang="en-US" b="1" dirty="0" smtClean="0"/>
              <a:t>Representation</a:t>
            </a:r>
            <a:endParaRPr lang="en-US" b="1" dirty="0"/>
          </a:p>
        </p:txBody>
      </p:sp>
      <p:sp>
        <p:nvSpPr>
          <p:cNvPr id="20" name="TextBox 19"/>
          <p:cNvSpPr txBox="1"/>
          <p:nvPr/>
        </p:nvSpPr>
        <p:spPr>
          <a:xfrm>
            <a:off x="2841462" y="3895936"/>
            <a:ext cx="834130" cy="239645"/>
          </a:xfrm>
          <a:prstGeom prst="rect">
            <a:avLst/>
          </a:prstGeom>
          <a:noFill/>
        </p:spPr>
        <p:txBody>
          <a:bodyPr wrap="square" rtlCol="0">
            <a:spAutoFit/>
          </a:bodyPr>
          <a:lstStyle/>
          <a:p>
            <a:pPr algn="ctr"/>
            <a:endParaRPr lang="en-US" sz="1200" u="sng" dirty="0" smtClean="0"/>
          </a:p>
        </p:txBody>
      </p:sp>
      <p:sp>
        <p:nvSpPr>
          <p:cNvPr id="21" name="TextBox 20"/>
          <p:cNvSpPr txBox="1"/>
          <p:nvPr/>
        </p:nvSpPr>
        <p:spPr>
          <a:xfrm>
            <a:off x="2287985" y="5999279"/>
            <a:ext cx="2317882" cy="307777"/>
          </a:xfrm>
          <a:prstGeom prst="rect">
            <a:avLst/>
          </a:prstGeom>
          <a:noFill/>
        </p:spPr>
        <p:txBody>
          <a:bodyPr wrap="square" rtlCol="0">
            <a:spAutoFit/>
          </a:bodyPr>
          <a:lstStyle/>
          <a:p>
            <a:r>
              <a:rPr lang="en-US" sz="1400" dirty="0" smtClean="0"/>
              <a:t>Lexical + Relations</a:t>
            </a:r>
            <a:endParaRPr lang="en-US" sz="1400" dirty="0"/>
          </a:p>
        </p:txBody>
      </p:sp>
      <p:sp>
        <p:nvSpPr>
          <p:cNvPr id="22" name="TextBox 21"/>
          <p:cNvSpPr txBox="1"/>
          <p:nvPr/>
        </p:nvSpPr>
        <p:spPr>
          <a:xfrm>
            <a:off x="7186492" y="6040782"/>
            <a:ext cx="1163865" cy="266273"/>
          </a:xfrm>
          <a:prstGeom prst="rect">
            <a:avLst/>
          </a:prstGeom>
          <a:noFill/>
        </p:spPr>
        <p:txBody>
          <a:bodyPr wrap="square" rtlCol="0">
            <a:spAutoFit/>
          </a:bodyPr>
          <a:lstStyle/>
          <a:p>
            <a:r>
              <a:rPr lang="en-US" sz="1400" dirty="0" smtClean="0"/>
              <a:t>Semantic</a:t>
            </a:r>
            <a:endParaRPr lang="en-US" sz="1400" dirty="0"/>
          </a:p>
        </p:txBody>
      </p:sp>
      <p:sp>
        <p:nvSpPr>
          <p:cNvPr id="23" name="TextBox 22"/>
          <p:cNvSpPr txBox="1"/>
          <p:nvPr/>
        </p:nvSpPr>
        <p:spPr>
          <a:xfrm rot="16200000">
            <a:off x="-537093" y="3829902"/>
            <a:ext cx="1714031" cy="342460"/>
          </a:xfrm>
          <a:prstGeom prst="rect">
            <a:avLst/>
          </a:prstGeom>
          <a:noFill/>
        </p:spPr>
        <p:txBody>
          <a:bodyPr wrap="square" rtlCol="0">
            <a:spAutoFit/>
          </a:bodyPr>
          <a:lstStyle/>
          <a:p>
            <a:pPr algn="ctr"/>
            <a:r>
              <a:rPr lang="en-US" b="1" dirty="0" smtClean="0"/>
              <a:t>Inference</a:t>
            </a:r>
            <a:endParaRPr lang="en-US" b="1" dirty="0"/>
          </a:p>
        </p:txBody>
      </p:sp>
      <p:sp>
        <p:nvSpPr>
          <p:cNvPr id="24" name="TextBox 23"/>
          <p:cNvSpPr txBox="1"/>
          <p:nvPr/>
        </p:nvSpPr>
        <p:spPr>
          <a:xfrm>
            <a:off x="4177046" y="4628099"/>
            <a:ext cx="3232500" cy="461665"/>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dirty="0">
                <a:solidFill>
                  <a:srgbClr val="8A8AA3"/>
                </a:solidFill>
              </a:rPr>
              <a:t>a</a:t>
            </a:r>
            <a:r>
              <a:rPr lang="en-US" sz="1200" dirty="0" smtClean="0">
                <a:solidFill>
                  <a:srgbClr val="8A8AA3"/>
                </a:solidFill>
              </a:rPr>
              <a:t>nimal eat =&gt; animal get nutrients</a:t>
            </a:r>
          </a:p>
          <a:p>
            <a:r>
              <a:rPr lang="en-US" sz="1200" dirty="0" smtClean="0">
                <a:solidFill>
                  <a:srgbClr val="8A8AA3"/>
                </a:solidFill>
              </a:rPr>
              <a:t>(animal, eat, _) =&gt; (animal, get, nutrients)</a:t>
            </a:r>
            <a:endParaRPr lang="en-US" sz="1200" dirty="0">
              <a:solidFill>
                <a:srgbClr val="8A8AA3"/>
              </a:solidFill>
            </a:endParaRPr>
          </a:p>
        </p:txBody>
      </p:sp>
      <p:sp>
        <p:nvSpPr>
          <p:cNvPr id="25" name="TextBox 24"/>
          <p:cNvSpPr txBox="1"/>
          <p:nvPr/>
        </p:nvSpPr>
        <p:spPr>
          <a:xfrm>
            <a:off x="5770346" y="3517387"/>
            <a:ext cx="3074635" cy="461665"/>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dirty="0" smtClean="0">
                <a:solidFill>
                  <a:srgbClr val="8A8AA3"/>
                </a:solidFill>
              </a:rPr>
              <a:t>metal(x) =&gt; conductor(x, Electricity)</a:t>
            </a:r>
          </a:p>
          <a:p>
            <a:r>
              <a:rPr lang="en-US" sz="1200" dirty="0" smtClean="0">
                <a:solidFill>
                  <a:srgbClr val="8A8AA3"/>
                </a:solidFill>
              </a:rPr>
              <a:t>substance(x, metal) =&gt; metal(x)</a:t>
            </a:r>
          </a:p>
        </p:txBody>
      </p:sp>
      <p:grpSp>
        <p:nvGrpSpPr>
          <p:cNvPr id="26" name="Group 25"/>
          <p:cNvGrpSpPr/>
          <p:nvPr/>
        </p:nvGrpSpPr>
        <p:grpSpPr>
          <a:xfrm>
            <a:off x="3778235" y="3049907"/>
            <a:ext cx="2332863" cy="1551824"/>
            <a:chOff x="3939748" y="2120901"/>
            <a:chExt cx="2515920" cy="1793710"/>
          </a:xfrm>
        </p:grpSpPr>
        <p:sp>
          <p:nvSpPr>
            <p:cNvPr id="43" name="Oval 42"/>
            <p:cNvSpPr/>
            <p:nvPr/>
          </p:nvSpPr>
          <p:spPr>
            <a:xfrm>
              <a:off x="3939748" y="2120901"/>
              <a:ext cx="1946703" cy="1524034"/>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grpSp>
          <p:nvGrpSpPr>
            <p:cNvPr id="44" name="Group 43"/>
            <p:cNvGrpSpPr/>
            <p:nvPr/>
          </p:nvGrpSpPr>
          <p:grpSpPr>
            <a:xfrm>
              <a:off x="4041348" y="2574064"/>
              <a:ext cx="2414320" cy="1340547"/>
              <a:chOff x="4921252" y="2185231"/>
              <a:chExt cx="2414320" cy="1340547"/>
            </a:xfrm>
          </p:grpSpPr>
          <p:sp>
            <p:nvSpPr>
              <p:cNvPr id="45" name="TextBox 44"/>
              <p:cNvSpPr txBox="1"/>
              <p:nvPr/>
            </p:nvSpPr>
            <p:spPr>
              <a:xfrm>
                <a:off x="4979308" y="3218001"/>
                <a:ext cx="2356264" cy="307777"/>
              </a:xfrm>
              <a:prstGeom prst="rect">
                <a:avLst/>
              </a:prstGeom>
              <a:noFill/>
            </p:spPr>
            <p:txBody>
              <a:bodyPr wrap="square" rtlCol="0">
                <a:spAutoFit/>
              </a:bodyPr>
              <a:lstStyle/>
              <a:p>
                <a:pPr algn="ctr"/>
                <a:r>
                  <a:rPr lang="en-US" sz="1400" dirty="0" smtClean="0"/>
                  <a:t>Textual Re-write Rules </a:t>
                </a:r>
                <a:endParaRPr lang="en-US" sz="1400" dirty="0"/>
              </a:p>
            </p:txBody>
          </p:sp>
          <p:sp>
            <p:nvSpPr>
              <p:cNvPr id="46" name="TextBox 45"/>
              <p:cNvSpPr txBox="1"/>
              <p:nvPr/>
            </p:nvSpPr>
            <p:spPr>
              <a:xfrm>
                <a:off x="4921252" y="2185231"/>
                <a:ext cx="1593857" cy="646331"/>
              </a:xfrm>
              <a:prstGeom prst="rect">
                <a:avLst/>
              </a:prstGeom>
              <a:noFill/>
            </p:spPr>
            <p:txBody>
              <a:bodyPr wrap="square" rtlCol="0">
                <a:spAutoFit/>
              </a:bodyPr>
              <a:lstStyle/>
              <a:p>
                <a:pPr algn="r"/>
                <a:r>
                  <a:rPr lang="en-US" sz="1200" dirty="0" smtClean="0"/>
                  <a:t>	Tuple Rules</a:t>
                </a:r>
                <a:endParaRPr lang="en-US" sz="1200" dirty="0"/>
              </a:p>
              <a:p>
                <a:pPr algn="ctr"/>
                <a:endParaRPr lang="en-US" sz="1200" dirty="0"/>
              </a:p>
              <a:p>
                <a:r>
                  <a:rPr lang="en-US" sz="1200" dirty="0" smtClean="0"/>
                  <a:t>Phrasal Rules</a:t>
                </a:r>
                <a:endParaRPr lang="en-US" sz="1200" dirty="0"/>
              </a:p>
            </p:txBody>
          </p:sp>
        </p:grpSp>
      </p:grpSp>
      <p:grpSp>
        <p:nvGrpSpPr>
          <p:cNvPr id="27" name="Group 26"/>
          <p:cNvGrpSpPr/>
          <p:nvPr/>
        </p:nvGrpSpPr>
        <p:grpSpPr>
          <a:xfrm>
            <a:off x="5507933" y="1825602"/>
            <a:ext cx="1893381" cy="1574414"/>
            <a:chOff x="5805174" y="705761"/>
            <a:chExt cx="2041952" cy="1819821"/>
          </a:xfrm>
        </p:grpSpPr>
        <p:sp>
          <p:nvSpPr>
            <p:cNvPr id="36" name="TextBox 35"/>
            <p:cNvSpPr txBox="1"/>
            <p:nvPr/>
          </p:nvSpPr>
          <p:spPr>
            <a:xfrm>
              <a:off x="5861052" y="2217805"/>
              <a:ext cx="1986074" cy="307777"/>
            </a:xfrm>
            <a:prstGeom prst="rect">
              <a:avLst/>
            </a:prstGeom>
            <a:noFill/>
          </p:spPr>
          <p:txBody>
            <a:bodyPr wrap="square" rtlCol="0">
              <a:spAutoFit/>
            </a:bodyPr>
            <a:lstStyle/>
            <a:p>
              <a:pPr algn="ctr"/>
              <a:r>
                <a:rPr lang="en-US" sz="1400" dirty="0" smtClean="0"/>
                <a:t>Variablized Rules</a:t>
              </a:r>
              <a:endParaRPr lang="en-US" sz="1400" dirty="0"/>
            </a:p>
          </p:txBody>
        </p:sp>
        <p:grpSp>
          <p:nvGrpSpPr>
            <p:cNvPr id="37" name="Group 36"/>
            <p:cNvGrpSpPr/>
            <p:nvPr/>
          </p:nvGrpSpPr>
          <p:grpSpPr>
            <a:xfrm>
              <a:off x="5805174" y="705761"/>
              <a:ext cx="1946703" cy="1524034"/>
              <a:chOff x="5805174" y="705761"/>
              <a:chExt cx="1946703" cy="1524034"/>
            </a:xfrm>
          </p:grpSpPr>
          <p:grpSp>
            <p:nvGrpSpPr>
              <p:cNvPr id="38" name="Group 37"/>
              <p:cNvGrpSpPr/>
              <p:nvPr/>
            </p:nvGrpSpPr>
            <p:grpSpPr>
              <a:xfrm>
                <a:off x="5886452" y="1033501"/>
                <a:ext cx="1710256" cy="938231"/>
                <a:chOff x="6239944" y="889790"/>
                <a:chExt cx="1710256" cy="938231"/>
              </a:xfrm>
            </p:grpSpPr>
            <p:sp>
              <p:nvSpPr>
                <p:cNvPr id="40" name="TextBox 39"/>
                <p:cNvSpPr txBox="1"/>
                <p:nvPr/>
              </p:nvSpPr>
              <p:spPr>
                <a:xfrm>
                  <a:off x="6680200" y="1230289"/>
                  <a:ext cx="825500" cy="276999"/>
                </a:xfrm>
                <a:prstGeom prst="rect">
                  <a:avLst/>
                </a:prstGeom>
                <a:noFill/>
              </p:spPr>
              <p:txBody>
                <a:bodyPr wrap="square" rtlCol="0">
                  <a:spAutoFit/>
                </a:bodyPr>
                <a:lstStyle/>
                <a:p>
                  <a:pPr algn="ctr"/>
                  <a:r>
                    <a:rPr lang="en-US" sz="1200" dirty="0" smtClean="0"/>
                    <a:t>BLUE</a:t>
                  </a:r>
                  <a:endParaRPr lang="en-US" sz="1200" dirty="0"/>
                </a:p>
              </p:txBody>
            </p:sp>
            <p:sp>
              <p:nvSpPr>
                <p:cNvPr id="41" name="TextBox 40"/>
                <p:cNvSpPr txBox="1"/>
                <p:nvPr/>
              </p:nvSpPr>
              <p:spPr>
                <a:xfrm>
                  <a:off x="7124700" y="889790"/>
                  <a:ext cx="825500" cy="276999"/>
                </a:xfrm>
                <a:prstGeom prst="rect">
                  <a:avLst/>
                </a:prstGeom>
                <a:noFill/>
              </p:spPr>
              <p:txBody>
                <a:bodyPr wrap="square" rtlCol="0">
                  <a:spAutoFit/>
                </a:bodyPr>
                <a:lstStyle/>
                <a:p>
                  <a:pPr algn="ctr"/>
                  <a:r>
                    <a:rPr lang="en-US" sz="1200" dirty="0" smtClean="0"/>
                    <a:t>AMR</a:t>
                  </a:r>
                  <a:endParaRPr lang="en-US" sz="1200" dirty="0"/>
                </a:p>
              </p:txBody>
            </p:sp>
            <p:sp>
              <p:nvSpPr>
                <p:cNvPr id="42" name="TextBox 41"/>
                <p:cNvSpPr txBox="1"/>
                <p:nvPr/>
              </p:nvSpPr>
              <p:spPr>
                <a:xfrm>
                  <a:off x="6239944" y="1551022"/>
                  <a:ext cx="990600" cy="276999"/>
                </a:xfrm>
                <a:prstGeom prst="rect">
                  <a:avLst/>
                </a:prstGeom>
                <a:noFill/>
              </p:spPr>
              <p:txBody>
                <a:bodyPr wrap="square" rtlCol="0">
                  <a:spAutoFit/>
                </a:bodyPr>
                <a:lstStyle/>
                <a:p>
                  <a:pPr algn="ctr"/>
                  <a:r>
                    <a:rPr lang="en-US" sz="1200" dirty="0" smtClean="0"/>
                    <a:t>Tuples</a:t>
                  </a:r>
                  <a:endParaRPr lang="en-US" sz="1200" dirty="0"/>
                </a:p>
              </p:txBody>
            </p:sp>
          </p:grpSp>
          <p:sp>
            <p:nvSpPr>
              <p:cNvPr id="39" name="Oval 38"/>
              <p:cNvSpPr/>
              <p:nvPr/>
            </p:nvSpPr>
            <p:spPr>
              <a:xfrm>
                <a:off x="5805174" y="705761"/>
                <a:ext cx="1946703" cy="1524034"/>
              </a:xfrm>
              <a:prstGeom prst="ellipse">
                <a:avLst/>
              </a:prstGeom>
              <a:no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28" name="Group 27"/>
          <p:cNvGrpSpPr/>
          <p:nvPr/>
        </p:nvGrpSpPr>
        <p:grpSpPr>
          <a:xfrm>
            <a:off x="2287985" y="4368250"/>
            <a:ext cx="1805062" cy="1551541"/>
            <a:chOff x="2332560" y="3644736"/>
            <a:chExt cx="1946703" cy="1793383"/>
          </a:xfrm>
        </p:grpSpPr>
        <p:sp>
          <p:nvSpPr>
            <p:cNvPr id="31" name="Oval 30"/>
            <p:cNvSpPr/>
            <p:nvPr/>
          </p:nvSpPr>
          <p:spPr>
            <a:xfrm>
              <a:off x="2332560" y="3644736"/>
              <a:ext cx="1946703" cy="1524034"/>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b="1" dirty="0"/>
            </a:p>
          </p:txBody>
        </p:sp>
        <p:sp>
          <p:nvSpPr>
            <p:cNvPr id="32" name="TextBox 31"/>
            <p:cNvSpPr txBox="1"/>
            <p:nvPr/>
          </p:nvSpPr>
          <p:spPr>
            <a:xfrm>
              <a:off x="2580848" y="5130342"/>
              <a:ext cx="1358900" cy="307777"/>
            </a:xfrm>
            <a:prstGeom prst="rect">
              <a:avLst/>
            </a:prstGeom>
            <a:noFill/>
          </p:spPr>
          <p:txBody>
            <a:bodyPr wrap="square" rtlCol="0">
              <a:spAutoFit/>
            </a:bodyPr>
            <a:lstStyle/>
            <a:p>
              <a:pPr algn="ctr"/>
              <a:r>
                <a:rPr lang="en-US" sz="1400" dirty="0" smtClean="0"/>
                <a:t>No Rules</a:t>
              </a:r>
              <a:endParaRPr lang="en-US" sz="1400" dirty="0"/>
            </a:p>
          </p:txBody>
        </p:sp>
        <p:sp>
          <p:nvSpPr>
            <p:cNvPr id="33" name="TextBox 32"/>
            <p:cNvSpPr txBox="1"/>
            <p:nvPr/>
          </p:nvSpPr>
          <p:spPr>
            <a:xfrm>
              <a:off x="2496176" y="4715280"/>
              <a:ext cx="825500" cy="276999"/>
            </a:xfrm>
            <a:prstGeom prst="rect">
              <a:avLst/>
            </a:prstGeom>
            <a:noFill/>
          </p:spPr>
          <p:txBody>
            <a:bodyPr wrap="square" rtlCol="0">
              <a:spAutoFit/>
            </a:bodyPr>
            <a:lstStyle/>
            <a:p>
              <a:pPr algn="ctr"/>
              <a:r>
                <a:rPr lang="en-US" sz="1200" dirty="0" smtClean="0"/>
                <a:t>BOW</a:t>
              </a:r>
              <a:endParaRPr lang="en-US" sz="1200" dirty="0"/>
            </a:p>
          </p:txBody>
        </p:sp>
        <p:sp>
          <p:nvSpPr>
            <p:cNvPr id="34" name="TextBox 33"/>
            <p:cNvSpPr txBox="1"/>
            <p:nvPr/>
          </p:nvSpPr>
          <p:spPr>
            <a:xfrm>
              <a:off x="2995068" y="4368653"/>
              <a:ext cx="1131570" cy="276999"/>
            </a:xfrm>
            <a:prstGeom prst="rect">
              <a:avLst/>
            </a:prstGeom>
            <a:noFill/>
          </p:spPr>
          <p:txBody>
            <a:bodyPr wrap="square" rtlCol="0">
              <a:spAutoFit/>
            </a:bodyPr>
            <a:lstStyle/>
            <a:p>
              <a:pPr algn="ctr"/>
              <a:r>
                <a:rPr lang="en-US" sz="1200" dirty="0" smtClean="0"/>
                <a:t>Open IE</a:t>
              </a:r>
            </a:p>
          </p:txBody>
        </p:sp>
        <p:sp>
          <p:nvSpPr>
            <p:cNvPr id="35" name="TextBox 34"/>
            <p:cNvSpPr txBox="1"/>
            <p:nvPr/>
          </p:nvSpPr>
          <p:spPr>
            <a:xfrm>
              <a:off x="2940041" y="4035422"/>
              <a:ext cx="1131570" cy="276999"/>
            </a:xfrm>
            <a:prstGeom prst="rect">
              <a:avLst/>
            </a:prstGeom>
            <a:noFill/>
          </p:spPr>
          <p:txBody>
            <a:bodyPr wrap="square" rtlCol="0">
              <a:spAutoFit/>
            </a:bodyPr>
            <a:lstStyle/>
            <a:p>
              <a:pPr algn="ctr"/>
              <a:r>
                <a:rPr lang="en-US" sz="1200" dirty="0" smtClean="0"/>
                <a:t>Targeted IE</a:t>
              </a:r>
            </a:p>
          </p:txBody>
        </p:sp>
      </p:grpSp>
      <p:sp>
        <p:nvSpPr>
          <p:cNvPr id="29" name="TextBox 28"/>
          <p:cNvSpPr txBox="1"/>
          <p:nvPr/>
        </p:nvSpPr>
        <p:spPr>
          <a:xfrm>
            <a:off x="331220" y="1577598"/>
            <a:ext cx="1742841" cy="239645"/>
          </a:xfrm>
          <a:prstGeom prst="rect">
            <a:avLst/>
          </a:prstGeom>
          <a:noFill/>
        </p:spPr>
        <p:txBody>
          <a:bodyPr wrap="square" rtlCol="0">
            <a:spAutoFit/>
          </a:bodyPr>
          <a:lstStyle/>
          <a:p>
            <a:pPr algn="r"/>
            <a:r>
              <a:rPr lang="en-US" sz="1200" dirty="0" smtClean="0"/>
              <a:t>Situational calculus</a:t>
            </a:r>
            <a:endParaRPr lang="en-US" sz="1200" dirty="0"/>
          </a:p>
        </p:txBody>
      </p:sp>
      <p:sp>
        <p:nvSpPr>
          <p:cNvPr id="30" name="TextBox 29"/>
          <p:cNvSpPr txBox="1"/>
          <p:nvPr/>
        </p:nvSpPr>
        <p:spPr>
          <a:xfrm>
            <a:off x="6955194" y="1577598"/>
            <a:ext cx="1297924" cy="239645"/>
          </a:xfrm>
          <a:prstGeom prst="rect">
            <a:avLst/>
          </a:prstGeom>
          <a:noFill/>
        </p:spPr>
        <p:txBody>
          <a:bodyPr wrap="square" rtlCol="0">
            <a:spAutoFit/>
          </a:bodyPr>
          <a:lstStyle/>
          <a:p>
            <a:pPr algn="ctr"/>
            <a:r>
              <a:rPr lang="en-US" sz="1200" dirty="0" smtClean="0"/>
              <a:t>STRIPS</a:t>
            </a:r>
            <a:endParaRPr lang="en-US" sz="1200" dirty="0"/>
          </a:p>
        </p:txBody>
      </p:sp>
      <p:sp>
        <p:nvSpPr>
          <p:cNvPr id="47" name="TextBox 46"/>
          <p:cNvSpPr txBox="1"/>
          <p:nvPr/>
        </p:nvSpPr>
        <p:spPr>
          <a:xfrm>
            <a:off x="4205522" y="6027691"/>
            <a:ext cx="2317882" cy="307777"/>
          </a:xfrm>
          <a:prstGeom prst="rect">
            <a:avLst/>
          </a:prstGeom>
          <a:noFill/>
        </p:spPr>
        <p:txBody>
          <a:bodyPr wrap="square" rtlCol="0">
            <a:spAutoFit/>
          </a:bodyPr>
          <a:lstStyle/>
          <a:p>
            <a:r>
              <a:rPr lang="en-US" sz="1400" dirty="0" smtClean="0"/>
              <a:t>IF-THEN rules</a:t>
            </a:r>
            <a:endParaRPr lang="en-US" sz="1400" dirty="0"/>
          </a:p>
        </p:txBody>
      </p:sp>
      <p:sp>
        <p:nvSpPr>
          <p:cNvPr id="48" name="TextBox 47"/>
          <p:cNvSpPr txBox="1"/>
          <p:nvPr/>
        </p:nvSpPr>
        <p:spPr>
          <a:xfrm>
            <a:off x="5583297" y="6040782"/>
            <a:ext cx="2317882" cy="307777"/>
          </a:xfrm>
          <a:prstGeom prst="rect">
            <a:avLst/>
          </a:prstGeom>
          <a:noFill/>
        </p:spPr>
        <p:txBody>
          <a:bodyPr wrap="square" rtlCol="0">
            <a:spAutoFit/>
          </a:bodyPr>
          <a:lstStyle/>
          <a:p>
            <a:r>
              <a:rPr lang="en-US" sz="1400" dirty="0" smtClean="0"/>
              <a:t>Variablized Rules</a:t>
            </a:r>
            <a:endParaRPr lang="en-US" sz="1400" dirty="0"/>
          </a:p>
        </p:txBody>
      </p:sp>
    </p:spTree>
    <p:extLst>
      <p:ext uri="{BB962C8B-B14F-4D97-AF65-F5344CB8AC3E}">
        <p14:creationId xmlns:p14="http://schemas.microsoft.com/office/powerpoint/2010/main" val="1556399004"/>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a:t>
            </a:r>
            <a:endParaRPr lang="en-US" dirty="0"/>
          </a:p>
        </p:txBody>
      </p:sp>
      <p:sp>
        <p:nvSpPr>
          <p:cNvPr id="4" name="Content Placeholder 3"/>
          <p:cNvSpPr txBox="1">
            <a:spLocks noGrp="1"/>
          </p:cNvSpPr>
          <p:nvPr>
            <p:ph idx="1"/>
          </p:nvPr>
        </p:nvSpPr>
        <p:spPr>
          <a:xfrm>
            <a:off x="339071" y="1157153"/>
            <a:ext cx="8505911" cy="4093428"/>
          </a:xfrm>
          <a:prstGeom prst="rect">
            <a:avLst/>
          </a:prstGeom>
          <a:noFill/>
        </p:spPr>
        <p:txBody>
          <a:bodyPr wrap="square" rtlCol="0">
            <a:spAutoFit/>
          </a:bodyPr>
          <a:lstStyle/>
          <a:p>
            <a:r>
              <a:rPr lang="en-US" dirty="0" smtClean="0"/>
              <a:t>Extracting FOL knowledge</a:t>
            </a:r>
          </a:p>
          <a:p>
            <a:pPr lvl="1"/>
            <a:r>
              <a:rPr lang="en-US" dirty="0" smtClean="0"/>
              <a:t>Rules</a:t>
            </a:r>
          </a:p>
          <a:p>
            <a:pPr marL="0" indent="0">
              <a:buNone/>
            </a:pPr>
            <a:endParaRPr lang="en-US" dirty="0" smtClean="0"/>
          </a:p>
          <a:p>
            <a:r>
              <a:rPr lang="en-US" dirty="0" smtClean="0"/>
              <a:t>Pure deductive approaches likely to fail</a:t>
            </a:r>
          </a:p>
          <a:p>
            <a:pPr lvl="1"/>
            <a:r>
              <a:rPr lang="en-US" dirty="0" smtClean="0"/>
              <a:t>Combine probabilities + logic (MLN)</a:t>
            </a:r>
          </a:p>
          <a:p>
            <a:pPr lvl="1"/>
            <a:r>
              <a:rPr lang="en-US" dirty="0" smtClean="0"/>
              <a:t>Gaps and uncertainty in knowledge</a:t>
            </a:r>
          </a:p>
          <a:p>
            <a:pPr lvl="1"/>
            <a:r>
              <a:rPr lang="en-US" dirty="0"/>
              <a:t>V</a:t>
            </a:r>
            <a:r>
              <a:rPr lang="en-US" dirty="0" smtClean="0"/>
              <a:t>ariability in expressions</a:t>
            </a:r>
          </a:p>
          <a:p>
            <a:pPr marL="274320" lvl="1" indent="0">
              <a:buNone/>
            </a:pPr>
            <a:endParaRPr lang="en-US" dirty="0"/>
          </a:p>
          <a:p>
            <a:r>
              <a:rPr lang="en-US" dirty="0" smtClean="0"/>
              <a:t>Language processing issues</a:t>
            </a:r>
          </a:p>
          <a:p>
            <a:pPr lvl="1"/>
            <a:r>
              <a:rPr lang="en-US" dirty="0" smtClean="0"/>
              <a:t>Parsing failures.</a:t>
            </a:r>
          </a:p>
          <a:p>
            <a:pPr lvl="1"/>
            <a:r>
              <a:rPr lang="en-US" dirty="0" smtClean="0"/>
              <a:t>Co-reference failures.</a:t>
            </a:r>
            <a:endParaRPr lang="en-US" dirty="0"/>
          </a:p>
        </p:txBody>
      </p:sp>
    </p:spTree>
    <p:extLst>
      <p:ext uri="{BB962C8B-B14F-4D97-AF65-F5344CB8AC3E}">
        <p14:creationId xmlns:p14="http://schemas.microsoft.com/office/powerpoint/2010/main" val="1518669434"/>
      </p:ext>
    </p:extLst>
  </p:cSld>
  <p:clrMapOvr>
    <a:masterClrMapping/>
  </p:clrMapOvr>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Oval 20"/>
          <p:cNvSpPr/>
          <p:nvPr/>
        </p:nvSpPr>
        <p:spPr>
          <a:xfrm>
            <a:off x="2454855" y="4285096"/>
            <a:ext cx="2396354" cy="2185287"/>
          </a:xfrm>
          <a:prstGeom prst="ellipse">
            <a:avLst/>
          </a:prstGeom>
          <a:solidFill>
            <a:schemeClr val="accent5">
              <a:lumMod val="75000"/>
              <a:alpha val="50000"/>
            </a:schemeClr>
          </a:solidFill>
          <a:ln>
            <a:solidFill>
              <a:schemeClr val="accent5">
                <a:lumMod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20" name="Oval 19"/>
          <p:cNvSpPr/>
          <p:nvPr/>
        </p:nvSpPr>
        <p:spPr>
          <a:xfrm>
            <a:off x="1498699" y="2143303"/>
            <a:ext cx="3231154" cy="3142444"/>
          </a:xfrm>
          <a:prstGeom prst="ellipse">
            <a:avLst/>
          </a:prstGeom>
          <a:solidFill>
            <a:schemeClr val="bg2">
              <a:lumMod val="75000"/>
              <a:alpha val="47000"/>
            </a:schemeClr>
          </a:solidFill>
          <a:ln>
            <a:solidFill>
              <a:srgbClr val="4A731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9" name="Oval 18"/>
          <p:cNvSpPr/>
          <p:nvPr/>
        </p:nvSpPr>
        <p:spPr>
          <a:xfrm>
            <a:off x="3453332" y="909983"/>
            <a:ext cx="3231154" cy="3142444"/>
          </a:xfrm>
          <a:prstGeom prst="ellipse">
            <a:avLst/>
          </a:prstGeom>
          <a:solidFill>
            <a:schemeClr val="accent3">
              <a:lumMod val="60000"/>
              <a:lumOff val="40000"/>
              <a:alpha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2" name="Title 1"/>
          <p:cNvSpPr>
            <a:spLocks noGrp="1"/>
          </p:cNvSpPr>
          <p:nvPr>
            <p:ph type="title"/>
          </p:nvPr>
        </p:nvSpPr>
        <p:spPr/>
        <p:txBody>
          <a:bodyPr/>
          <a:lstStyle/>
          <a:p>
            <a:r>
              <a:rPr lang="en-US" dirty="0" smtClean="0"/>
              <a:t>Research Interests</a:t>
            </a:r>
            <a:endParaRPr lang="en-US" dirty="0"/>
          </a:p>
        </p:txBody>
      </p:sp>
      <p:sp>
        <p:nvSpPr>
          <p:cNvPr id="9" name="TextBox 8"/>
          <p:cNvSpPr txBox="1"/>
          <p:nvPr/>
        </p:nvSpPr>
        <p:spPr>
          <a:xfrm>
            <a:off x="3653032" y="2834107"/>
            <a:ext cx="1761067" cy="646331"/>
          </a:xfrm>
          <a:prstGeom prst="rect">
            <a:avLst/>
          </a:prstGeom>
          <a:noFill/>
        </p:spPr>
        <p:txBody>
          <a:bodyPr wrap="square" rtlCol="0">
            <a:spAutoFit/>
          </a:bodyPr>
          <a:lstStyle/>
          <a:p>
            <a:r>
              <a:rPr lang="en-US" sz="1200" dirty="0" smtClean="0"/>
              <a:t>Topic Pages</a:t>
            </a:r>
          </a:p>
          <a:p>
            <a:r>
              <a:rPr lang="en-US" sz="1200" dirty="0" smtClean="0"/>
              <a:t>[CIKM 2009]</a:t>
            </a:r>
          </a:p>
          <a:p>
            <a:r>
              <a:rPr lang="en-US" sz="1200" dirty="0" smtClean="0"/>
              <a:t>[ICSC 2010]</a:t>
            </a:r>
            <a:endParaRPr lang="en-US" sz="1200" dirty="0"/>
          </a:p>
        </p:txBody>
      </p:sp>
      <p:sp>
        <p:nvSpPr>
          <p:cNvPr id="10" name="TextBox 9"/>
          <p:cNvSpPr txBox="1"/>
          <p:nvPr/>
        </p:nvSpPr>
        <p:spPr>
          <a:xfrm>
            <a:off x="4558376" y="1727804"/>
            <a:ext cx="2080465" cy="461665"/>
          </a:xfrm>
          <a:prstGeom prst="rect">
            <a:avLst/>
          </a:prstGeom>
          <a:noFill/>
        </p:spPr>
        <p:txBody>
          <a:bodyPr wrap="square" rtlCol="0">
            <a:spAutoFit/>
          </a:bodyPr>
          <a:lstStyle/>
          <a:p>
            <a:r>
              <a:rPr lang="en-US" sz="1200" dirty="0" smtClean="0"/>
              <a:t>Event Schemas</a:t>
            </a:r>
          </a:p>
          <a:p>
            <a:r>
              <a:rPr lang="en-US" sz="1200" dirty="0" smtClean="0"/>
              <a:t>[EMNLP 2013]</a:t>
            </a:r>
            <a:endParaRPr lang="en-US" sz="1200" dirty="0"/>
          </a:p>
        </p:txBody>
      </p:sp>
      <p:sp>
        <p:nvSpPr>
          <p:cNvPr id="11" name="TextBox 10"/>
          <p:cNvSpPr txBox="1"/>
          <p:nvPr/>
        </p:nvSpPr>
        <p:spPr>
          <a:xfrm>
            <a:off x="5244767" y="2338281"/>
            <a:ext cx="2080465" cy="461665"/>
          </a:xfrm>
          <a:prstGeom prst="rect">
            <a:avLst/>
          </a:prstGeom>
          <a:noFill/>
        </p:spPr>
        <p:txBody>
          <a:bodyPr wrap="square" rtlCol="0">
            <a:spAutoFit/>
          </a:bodyPr>
          <a:lstStyle/>
          <a:p>
            <a:r>
              <a:rPr lang="en-US" sz="1200" dirty="0" smtClean="0"/>
              <a:t>Rel-grams</a:t>
            </a:r>
          </a:p>
          <a:p>
            <a:r>
              <a:rPr lang="en-US" sz="1200" dirty="0" smtClean="0"/>
              <a:t>[AKBC 2012]</a:t>
            </a:r>
            <a:endParaRPr lang="en-US" sz="1200" dirty="0"/>
          </a:p>
        </p:txBody>
      </p:sp>
      <p:sp>
        <p:nvSpPr>
          <p:cNvPr id="13" name="TextBox 12"/>
          <p:cNvSpPr txBox="1"/>
          <p:nvPr/>
        </p:nvSpPr>
        <p:spPr>
          <a:xfrm>
            <a:off x="2166785" y="3249605"/>
            <a:ext cx="1761067" cy="461665"/>
          </a:xfrm>
          <a:prstGeom prst="rect">
            <a:avLst/>
          </a:prstGeom>
          <a:noFill/>
        </p:spPr>
        <p:txBody>
          <a:bodyPr wrap="square" rtlCol="0">
            <a:spAutoFit/>
          </a:bodyPr>
          <a:lstStyle/>
          <a:p>
            <a:r>
              <a:rPr lang="en-US" sz="1200" dirty="0" smtClean="0"/>
              <a:t>Query Reduction</a:t>
            </a:r>
          </a:p>
          <a:p>
            <a:r>
              <a:rPr lang="en-US" sz="1200" dirty="0" smtClean="0"/>
              <a:t>[SIGIR 2010]</a:t>
            </a:r>
            <a:endParaRPr lang="en-US" sz="1200" dirty="0"/>
          </a:p>
        </p:txBody>
      </p:sp>
      <p:sp>
        <p:nvSpPr>
          <p:cNvPr id="14" name="TextBox 13"/>
          <p:cNvSpPr txBox="1"/>
          <p:nvPr/>
        </p:nvSpPr>
        <p:spPr>
          <a:xfrm>
            <a:off x="3047319" y="4997742"/>
            <a:ext cx="1761067" cy="461665"/>
          </a:xfrm>
          <a:prstGeom prst="rect">
            <a:avLst/>
          </a:prstGeom>
          <a:noFill/>
        </p:spPr>
        <p:txBody>
          <a:bodyPr wrap="square" rtlCol="0">
            <a:spAutoFit/>
          </a:bodyPr>
          <a:lstStyle/>
          <a:p>
            <a:r>
              <a:rPr lang="en-US" sz="1200" dirty="0" err="1" smtClean="0"/>
              <a:t>TailEnder</a:t>
            </a:r>
            <a:endParaRPr lang="en-US" sz="1200" dirty="0" smtClean="0"/>
          </a:p>
          <a:p>
            <a:r>
              <a:rPr lang="en-US" sz="1200" dirty="0" smtClean="0"/>
              <a:t>[IMC 2009]</a:t>
            </a:r>
          </a:p>
        </p:txBody>
      </p:sp>
      <p:sp>
        <p:nvSpPr>
          <p:cNvPr id="15" name="Rectangle 14"/>
          <p:cNvSpPr/>
          <p:nvPr/>
        </p:nvSpPr>
        <p:spPr>
          <a:xfrm>
            <a:off x="3171988" y="4312582"/>
            <a:ext cx="1557865" cy="461665"/>
          </a:xfrm>
          <a:prstGeom prst="rect">
            <a:avLst/>
          </a:prstGeom>
        </p:spPr>
        <p:txBody>
          <a:bodyPr wrap="square">
            <a:spAutoFit/>
          </a:bodyPr>
          <a:lstStyle/>
          <a:p>
            <a:r>
              <a:rPr lang="en-US" sz="1200" dirty="0" err="1" smtClean="0"/>
              <a:t>FindAll</a:t>
            </a:r>
            <a:endParaRPr lang="en-US" sz="1200" dirty="0"/>
          </a:p>
          <a:p>
            <a:r>
              <a:rPr lang="en-US" sz="1200" dirty="0"/>
              <a:t>[</a:t>
            </a:r>
            <a:r>
              <a:rPr lang="en-US" sz="1200" dirty="0" err="1"/>
              <a:t>CoNext</a:t>
            </a:r>
            <a:r>
              <a:rPr lang="en-US" sz="1200" dirty="0"/>
              <a:t> 2012]</a:t>
            </a:r>
            <a:endParaRPr lang="en-US" sz="1200" dirty="0"/>
          </a:p>
        </p:txBody>
      </p:sp>
      <p:sp>
        <p:nvSpPr>
          <p:cNvPr id="16" name="TextBox 15"/>
          <p:cNvSpPr txBox="1"/>
          <p:nvPr/>
        </p:nvSpPr>
        <p:spPr>
          <a:xfrm>
            <a:off x="6695970" y="1958637"/>
            <a:ext cx="2841690" cy="369332"/>
          </a:xfrm>
          <a:prstGeom prst="rect">
            <a:avLst/>
          </a:prstGeom>
          <a:noFill/>
        </p:spPr>
        <p:txBody>
          <a:bodyPr wrap="square" rtlCol="0">
            <a:spAutoFit/>
          </a:bodyPr>
          <a:lstStyle/>
          <a:p>
            <a:r>
              <a:rPr lang="en-US" dirty="0" smtClean="0"/>
              <a:t>Information Extraction</a:t>
            </a:r>
            <a:endParaRPr lang="en-US" dirty="0"/>
          </a:p>
        </p:txBody>
      </p:sp>
      <p:sp>
        <p:nvSpPr>
          <p:cNvPr id="22" name="TextBox 21"/>
          <p:cNvSpPr txBox="1"/>
          <p:nvPr/>
        </p:nvSpPr>
        <p:spPr>
          <a:xfrm>
            <a:off x="0" y="1958637"/>
            <a:ext cx="2841690" cy="369332"/>
          </a:xfrm>
          <a:prstGeom prst="rect">
            <a:avLst/>
          </a:prstGeom>
          <a:noFill/>
        </p:spPr>
        <p:txBody>
          <a:bodyPr wrap="square" rtlCol="0">
            <a:spAutoFit/>
          </a:bodyPr>
          <a:lstStyle/>
          <a:p>
            <a:r>
              <a:rPr lang="en-US" dirty="0" smtClean="0"/>
              <a:t>Information Retrieval</a:t>
            </a:r>
            <a:endParaRPr lang="en-US" dirty="0"/>
          </a:p>
        </p:txBody>
      </p:sp>
      <p:sp>
        <p:nvSpPr>
          <p:cNvPr id="23" name="TextBox 22"/>
          <p:cNvSpPr txBox="1"/>
          <p:nvPr/>
        </p:nvSpPr>
        <p:spPr>
          <a:xfrm>
            <a:off x="1692265" y="3997154"/>
            <a:ext cx="2145468" cy="461665"/>
          </a:xfrm>
          <a:prstGeom prst="rect">
            <a:avLst/>
          </a:prstGeom>
          <a:noFill/>
        </p:spPr>
        <p:txBody>
          <a:bodyPr wrap="square" rtlCol="0">
            <a:spAutoFit/>
          </a:bodyPr>
          <a:lstStyle/>
          <a:p>
            <a:r>
              <a:rPr lang="en-US" sz="1200" dirty="0" smtClean="0"/>
              <a:t>Performance Prediction</a:t>
            </a:r>
          </a:p>
          <a:p>
            <a:r>
              <a:rPr lang="en-US" sz="1200" dirty="0" smtClean="0"/>
              <a:t>[SIGIR 2010]</a:t>
            </a:r>
            <a:endParaRPr lang="en-US" sz="1200" dirty="0"/>
          </a:p>
        </p:txBody>
      </p:sp>
      <p:sp>
        <p:nvSpPr>
          <p:cNvPr id="24" name="TextBox 23"/>
          <p:cNvSpPr txBox="1"/>
          <p:nvPr/>
        </p:nvSpPr>
        <p:spPr>
          <a:xfrm>
            <a:off x="4851209" y="5308919"/>
            <a:ext cx="2841690" cy="369332"/>
          </a:xfrm>
          <a:prstGeom prst="rect">
            <a:avLst/>
          </a:prstGeom>
          <a:noFill/>
        </p:spPr>
        <p:txBody>
          <a:bodyPr wrap="square" rtlCol="0">
            <a:spAutoFit/>
          </a:bodyPr>
          <a:lstStyle/>
          <a:p>
            <a:r>
              <a:rPr lang="en-US" dirty="0" smtClean="0"/>
              <a:t>Mobile Systems</a:t>
            </a:r>
            <a:endParaRPr lang="en-US" dirty="0"/>
          </a:p>
        </p:txBody>
      </p:sp>
    </p:spTree>
    <p:extLst>
      <p:ext uri="{BB962C8B-B14F-4D97-AF65-F5344CB8AC3E}">
        <p14:creationId xmlns:p14="http://schemas.microsoft.com/office/powerpoint/2010/main" val="143527912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a slide</a:t>
            </a:r>
            <a:endParaRPr lang="en-US" dirty="0"/>
          </a:p>
        </p:txBody>
      </p:sp>
      <p:sp>
        <p:nvSpPr>
          <p:cNvPr id="3" name="Content Placeholder 2"/>
          <p:cNvSpPr>
            <a:spLocks noGrp="1"/>
          </p:cNvSpPr>
          <p:nvPr>
            <p:ph idx="1"/>
          </p:nvPr>
        </p:nvSpPr>
        <p:spPr/>
        <p:txBody>
          <a:bodyPr/>
          <a:lstStyle/>
          <a:p>
            <a:r>
              <a:rPr lang="en-US" dirty="0" smtClean="0"/>
              <a:t>Motivation</a:t>
            </a:r>
          </a:p>
          <a:p>
            <a:pPr lvl="1"/>
            <a:r>
              <a:rPr lang="en-US" dirty="0" smtClean="0"/>
              <a:t>Event Extraction</a:t>
            </a:r>
          </a:p>
          <a:p>
            <a:endParaRPr lang="en-US" dirty="0"/>
          </a:p>
          <a:p>
            <a:r>
              <a:rPr lang="en-US" dirty="0" smtClean="0"/>
              <a:t>Our Solution</a:t>
            </a:r>
          </a:p>
          <a:p>
            <a:pPr lvl="1"/>
            <a:r>
              <a:rPr lang="en-US" dirty="0" smtClean="0"/>
              <a:t>Rel-grams, a model of relation co-occurrence</a:t>
            </a:r>
          </a:p>
          <a:p>
            <a:pPr marL="548640" lvl="2" indent="0">
              <a:buNone/>
            </a:pPr>
            <a:r>
              <a:rPr lang="en-US" dirty="0" smtClean="0"/>
              <a:t>	As entailment knowledge.</a:t>
            </a:r>
          </a:p>
          <a:p>
            <a:pPr lvl="1"/>
            <a:r>
              <a:rPr lang="en-US" dirty="0" smtClean="0"/>
              <a:t>Building event schemas from Rel-grams</a:t>
            </a:r>
          </a:p>
          <a:p>
            <a:pPr lvl="1"/>
            <a:endParaRPr lang="en-US" dirty="0" smtClean="0"/>
          </a:p>
          <a:p>
            <a:r>
              <a:rPr lang="en-US" dirty="0" smtClean="0"/>
              <a:t>Results</a:t>
            </a:r>
          </a:p>
          <a:p>
            <a:pPr lvl="1"/>
            <a:r>
              <a:rPr lang="en-US" dirty="0" smtClean="0"/>
              <a:t>Why </a:t>
            </a:r>
            <a:r>
              <a:rPr lang="en-US" dirty="0" err="1" smtClean="0"/>
              <a:t>rel</a:t>
            </a:r>
            <a:r>
              <a:rPr lang="en-US" dirty="0" smtClean="0"/>
              <a:t>-gram schemas are more coherent?</a:t>
            </a:r>
          </a:p>
          <a:p>
            <a:pPr marL="0" indent="0">
              <a:buNone/>
            </a:pPr>
            <a:endParaRPr lang="en-US" dirty="0"/>
          </a:p>
          <a:p>
            <a:endParaRPr lang="en-US" dirty="0"/>
          </a:p>
        </p:txBody>
      </p:sp>
    </p:spTree>
    <p:extLst>
      <p:ext uri="{BB962C8B-B14F-4D97-AF65-F5344CB8AC3E}">
        <p14:creationId xmlns:p14="http://schemas.microsoft.com/office/powerpoint/2010/main" val="135634890"/>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grpSp>
        <p:nvGrpSpPr>
          <p:cNvPr id="3" name="Group 2"/>
          <p:cNvGrpSpPr/>
          <p:nvPr/>
        </p:nvGrpSpPr>
        <p:grpSpPr>
          <a:xfrm>
            <a:off x="6822924" y="700084"/>
            <a:ext cx="2032000" cy="1964267"/>
            <a:chOff x="3453332" y="909983"/>
            <a:chExt cx="3231154" cy="3142444"/>
          </a:xfrm>
        </p:grpSpPr>
        <p:sp>
          <p:nvSpPr>
            <p:cNvPr id="19" name="Oval 18"/>
            <p:cNvSpPr/>
            <p:nvPr/>
          </p:nvSpPr>
          <p:spPr>
            <a:xfrm>
              <a:off x="3453332" y="909983"/>
              <a:ext cx="3231154" cy="3142444"/>
            </a:xfrm>
            <a:prstGeom prst="ellipse">
              <a:avLst/>
            </a:prstGeom>
            <a:solidFill>
              <a:schemeClr val="accent3">
                <a:lumMod val="60000"/>
                <a:lumOff val="40000"/>
                <a:alpha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400" dirty="0" smtClean="0"/>
            </a:p>
          </p:txBody>
        </p:sp>
        <p:sp>
          <p:nvSpPr>
            <p:cNvPr id="16" name="TextBox 15"/>
            <p:cNvSpPr txBox="1"/>
            <p:nvPr/>
          </p:nvSpPr>
          <p:spPr>
            <a:xfrm>
              <a:off x="3631038" y="2138342"/>
              <a:ext cx="2841690" cy="837050"/>
            </a:xfrm>
            <a:prstGeom prst="rect">
              <a:avLst/>
            </a:prstGeom>
            <a:noFill/>
          </p:spPr>
          <p:txBody>
            <a:bodyPr wrap="square" rtlCol="0">
              <a:spAutoFit/>
            </a:bodyPr>
            <a:lstStyle/>
            <a:p>
              <a:pPr algn="ctr"/>
              <a:r>
                <a:rPr lang="en-US" sz="1400" dirty="0" smtClean="0"/>
                <a:t>Information Extraction</a:t>
              </a:r>
              <a:endParaRPr lang="en-US" sz="1400" dirty="0"/>
            </a:p>
          </p:txBody>
        </p:sp>
      </p:grpSp>
      <p:sp>
        <p:nvSpPr>
          <p:cNvPr id="4" name="Rectangle 3"/>
          <p:cNvSpPr/>
          <p:nvPr/>
        </p:nvSpPr>
        <p:spPr>
          <a:xfrm>
            <a:off x="339070" y="1325003"/>
            <a:ext cx="7348663" cy="3416320"/>
          </a:xfrm>
          <a:prstGeom prst="rect">
            <a:avLst/>
          </a:prstGeom>
        </p:spPr>
        <p:txBody>
          <a:bodyPr wrap="square">
            <a:spAutoFit/>
          </a:bodyPr>
          <a:lstStyle/>
          <a:p>
            <a:r>
              <a:rPr lang="en-US" dirty="0" smtClean="0"/>
              <a:t>Knowledge extraction toward richer structures.</a:t>
            </a:r>
          </a:p>
          <a:p>
            <a:endParaRPr lang="en-US" dirty="0"/>
          </a:p>
          <a:p>
            <a:r>
              <a:rPr lang="en-US" dirty="0" smtClean="0"/>
              <a:t>	Scripts with causal and temporal links.</a:t>
            </a:r>
          </a:p>
          <a:p>
            <a:r>
              <a:rPr lang="en-US" dirty="0" smtClean="0"/>
              <a:t>	Processes with I/O, actors, and their relations.</a:t>
            </a:r>
          </a:p>
          <a:p>
            <a:r>
              <a:rPr lang="en-US" dirty="0"/>
              <a:t>	</a:t>
            </a:r>
            <a:r>
              <a:rPr lang="en-US" dirty="0" smtClean="0"/>
              <a:t>Extracting implicative (IF-THEN) rules from text.</a:t>
            </a:r>
            <a:endParaRPr lang="en-US" dirty="0"/>
          </a:p>
          <a:p>
            <a:endParaRPr lang="en-US" dirty="0" smtClean="0"/>
          </a:p>
          <a:p>
            <a:r>
              <a:rPr lang="en-US" dirty="0" smtClean="0"/>
              <a:t>Applications</a:t>
            </a:r>
            <a:endParaRPr lang="en-US" dirty="0"/>
          </a:p>
          <a:p>
            <a:pPr lvl="1"/>
            <a:r>
              <a:rPr lang="en-US" dirty="0"/>
              <a:t>Building extractors for Open event schemas.</a:t>
            </a:r>
          </a:p>
          <a:p>
            <a:pPr lvl="1"/>
            <a:r>
              <a:rPr lang="en-US" dirty="0" smtClean="0"/>
              <a:t>Apply event knowledge to improve co</a:t>
            </a:r>
            <a:r>
              <a:rPr lang="en-US" dirty="0"/>
              <a:t>-</a:t>
            </a:r>
            <a:r>
              <a:rPr lang="en-US" dirty="0" smtClean="0"/>
              <a:t>reference.</a:t>
            </a:r>
            <a:endParaRPr lang="en-US" dirty="0"/>
          </a:p>
          <a:p>
            <a:pPr lvl="1"/>
            <a:r>
              <a:rPr lang="en-US" dirty="0" smtClean="0"/>
              <a:t>Schemas for single</a:t>
            </a:r>
            <a:r>
              <a:rPr lang="en-US" dirty="0"/>
              <a:t>-document </a:t>
            </a:r>
            <a:r>
              <a:rPr lang="en-US" dirty="0" smtClean="0"/>
              <a:t>summarization</a:t>
            </a:r>
          </a:p>
          <a:p>
            <a:pPr lvl="1"/>
            <a:endParaRPr lang="en-US" dirty="0"/>
          </a:p>
          <a:p>
            <a:endParaRPr lang="en-US" dirty="0"/>
          </a:p>
        </p:txBody>
      </p:sp>
      <p:sp>
        <p:nvSpPr>
          <p:cNvPr id="18" name="TextBox 17"/>
          <p:cNvSpPr txBox="1"/>
          <p:nvPr/>
        </p:nvSpPr>
        <p:spPr>
          <a:xfrm>
            <a:off x="1266371" y="4500017"/>
            <a:ext cx="6640286" cy="1754327"/>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dirty="0" smtClean="0"/>
              <a:t>Bootstrapping </a:t>
            </a:r>
            <a:r>
              <a:rPr lang="en-US" dirty="0" smtClean="0"/>
              <a:t>from high-precision models of </a:t>
            </a:r>
            <a:r>
              <a:rPr lang="en-US" dirty="0" smtClean="0"/>
              <a:t>phenomena</a:t>
            </a:r>
            <a:endParaRPr lang="en-US" dirty="0"/>
          </a:p>
          <a:p>
            <a:endParaRPr lang="en-US" dirty="0" smtClean="0"/>
          </a:p>
          <a:p>
            <a:r>
              <a:rPr lang="en-US" dirty="0" smtClean="0"/>
              <a:t>-</a:t>
            </a:r>
            <a:r>
              <a:rPr lang="en-US" dirty="0" smtClean="0"/>
              <a:t>- Schema relations as a starting point for building extractors.</a:t>
            </a:r>
          </a:p>
          <a:p>
            <a:r>
              <a:rPr lang="en-US" dirty="0" smtClean="0"/>
              <a:t>-- Explicit causal and temporal links to detect implicit links</a:t>
            </a:r>
          </a:p>
          <a:p>
            <a:endParaRPr lang="en-US" dirty="0" smtClean="0"/>
          </a:p>
          <a:p>
            <a:r>
              <a:rPr lang="en-US" dirty="0" smtClean="0"/>
              <a:t>Application driven development.</a:t>
            </a:r>
            <a:endParaRPr lang="en-US" dirty="0" smtClean="0"/>
          </a:p>
        </p:txBody>
      </p:sp>
    </p:spTree>
    <p:extLst>
      <p:ext uri="{BB962C8B-B14F-4D97-AF65-F5344CB8AC3E}">
        <p14:creationId xmlns:p14="http://schemas.microsoft.com/office/powerpoint/2010/main" val="20851498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grpSp>
        <p:nvGrpSpPr>
          <p:cNvPr id="3" name="Group 2"/>
          <p:cNvGrpSpPr/>
          <p:nvPr/>
        </p:nvGrpSpPr>
        <p:grpSpPr>
          <a:xfrm>
            <a:off x="6822924" y="700084"/>
            <a:ext cx="2032000" cy="1964267"/>
            <a:chOff x="3453332" y="909983"/>
            <a:chExt cx="3231154" cy="3142444"/>
          </a:xfrm>
        </p:grpSpPr>
        <p:sp>
          <p:nvSpPr>
            <p:cNvPr id="19" name="Oval 18"/>
            <p:cNvSpPr/>
            <p:nvPr/>
          </p:nvSpPr>
          <p:spPr>
            <a:xfrm>
              <a:off x="3453332" y="909983"/>
              <a:ext cx="3231154" cy="3142444"/>
            </a:xfrm>
            <a:prstGeom prst="ellipse">
              <a:avLst/>
            </a:prstGeom>
            <a:solidFill>
              <a:schemeClr val="accent3">
                <a:lumMod val="60000"/>
                <a:lumOff val="40000"/>
                <a:alpha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400" dirty="0" smtClean="0"/>
            </a:p>
          </p:txBody>
        </p:sp>
        <p:sp>
          <p:nvSpPr>
            <p:cNvPr id="16" name="TextBox 15"/>
            <p:cNvSpPr txBox="1"/>
            <p:nvPr/>
          </p:nvSpPr>
          <p:spPr>
            <a:xfrm>
              <a:off x="3631038" y="2138342"/>
              <a:ext cx="2841690" cy="837050"/>
            </a:xfrm>
            <a:prstGeom prst="rect">
              <a:avLst/>
            </a:prstGeom>
            <a:noFill/>
          </p:spPr>
          <p:txBody>
            <a:bodyPr wrap="square" rtlCol="0">
              <a:spAutoFit/>
            </a:bodyPr>
            <a:lstStyle/>
            <a:p>
              <a:pPr algn="ctr"/>
              <a:r>
                <a:rPr lang="en-US" sz="1400" dirty="0" smtClean="0"/>
                <a:t>Information Extraction</a:t>
              </a:r>
              <a:endParaRPr lang="en-US" sz="1400" dirty="0"/>
            </a:p>
          </p:txBody>
        </p:sp>
      </p:grpSp>
      <p:sp>
        <p:nvSpPr>
          <p:cNvPr id="4" name="Rectangle 3"/>
          <p:cNvSpPr/>
          <p:nvPr/>
        </p:nvSpPr>
        <p:spPr>
          <a:xfrm>
            <a:off x="339070" y="1325003"/>
            <a:ext cx="7348663" cy="2862323"/>
          </a:xfrm>
          <a:prstGeom prst="rect">
            <a:avLst/>
          </a:prstGeom>
        </p:spPr>
        <p:txBody>
          <a:bodyPr wrap="square">
            <a:spAutoFit/>
          </a:bodyPr>
          <a:lstStyle/>
          <a:p>
            <a:r>
              <a:rPr lang="en-US" dirty="0" smtClean="0"/>
              <a:t>Reasoning with automatically extracted knowledge</a:t>
            </a:r>
          </a:p>
          <a:p>
            <a:endParaRPr lang="en-US" dirty="0"/>
          </a:p>
          <a:p>
            <a:r>
              <a:rPr lang="en-US" dirty="0" smtClean="0"/>
              <a:t>	Handle gaps and uncertainty via probabilistic methods.</a:t>
            </a:r>
          </a:p>
          <a:p>
            <a:r>
              <a:rPr lang="en-US" dirty="0"/>
              <a:t>	</a:t>
            </a:r>
            <a:r>
              <a:rPr lang="en-US" dirty="0" smtClean="0"/>
              <a:t>Combining robust shallow methods with formal reasoning.</a:t>
            </a:r>
          </a:p>
          <a:p>
            <a:r>
              <a:rPr lang="en-US" dirty="0"/>
              <a:t>	</a:t>
            </a:r>
            <a:r>
              <a:rPr lang="en-US" dirty="0" smtClean="0"/>
              <a:t>Broad-coverage methods for bridging gaps in knowledge.</a:t>
            </a:r>
          </a:p>
          <a:p>
            <a:endParaRPr lang="en-US" dirty="0" smtClean="0"/>
          </a:p>
          <a:p>
            <a:r>
              <a:rPr lang="en-US" dirty="0" smtClean="0"/>
              <a:t>Applications</a:t>
            </a:r>
            <a:endParaRPr lang="en-US" dirty="0"/>
          </a:p>
          <a:p>
            <a:pPr lvl="1"/>
            <a:r>
              <a:rPr lang="en-US" dirty="0" smtClean="0"/>
              <a:t>Question answering</a:t>
            </a:r>
          </a:p>
          <a:p>
            <a:pPr lvl="1"/>
            <a:r>
              <a:rPr lang="en-US" dirty="0" smtClean="0"/>
              <a:t>Knowledge-based population</a:t>
            </a:r>
          </a:p>
          <a:p>
            <a:pPr lvl="1"/>
            <a:r>
              <a:rPr lang="en-US" dirty="0" smtClean="0"/>
              <a:t>Common-sense reasoning</a:t>
            </a:r>
          </a:p>
        </p:txBody>
      </p:sp>
      <p:sp>
        <p:nvSpPr>
          <p:cNvPr id="18" name="TextBox 17"/>
          <p:cNvSpPr txBox="1"/>
          <p:nvPr/>
        </p:nvSpPr>
        <p:spPr>
          <a:xfrm>
            <a:off x="339072" y="4500017"/>
            <a:ext cx="8161462" cy="1754327"/>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dirty="0" smtClean="0"/>
              <a:t>Develop mechanisms that help identify what is missing.</a:t>
            </a:r>
          </a:p>
          <a:p>
            <a:r>
              <a:rPr lang="en-US" dirty="0"/>
              <a:t>	</a:t>
            </a:r>
            <a:r>
              <a:rPr lang="en-US" dirty="0" smtClean="0"/>
              <a:t>Feature-based entailments lack explanatory powers </a:t>
            </a:r>
          </a:p>
          <a:p>
            <a:endParaRPr lang="en-US" dirty="0"/>
          </a:p>
          <a:p>
            <a:r>
              <a:rPr lang="en-US" dirty="0" smtClean="0"/>
              <a:t>Find balance between extraction difficulty vs. reasoning complexity.</a:t>
            </a:r>
            <a:r>
              <a:rPr lang="en-US" dirty="0"/>
              <a:t>	</a:t>
            </a:r>
            <a:endParaRPr lang="en-US" dirty="0" smtClean="0"/>
          </a:p>
          <a:p>
            <a:r>
              <a:rPr lang="en-US" dirty="0"/>
              <a:t>	</a:t>
            </a:r>
            <a:r>
              <a:rPr lang="en-US" dirty="0" smtClean="0"/>
              <a:t>Formal representations ease </a:t>
            </a:r>
            <a:r>
              <a:rPr lang="en-US" dirty="0" smtClean="0"/>
              <a:t>reasoning but are also harder to extract.</a:t>
            </a:r>
          </a:p>
          <a:p>
            <a:endParaRPr lang="en-US" dirty="0" smtClean="0"/>
          </a:p>
        </p:txBody>
      </p:sp>
    </p:spTree>
    <p:extLst>
      <p:ext uri="{BB962C8B-B14F-4D97-AF65-F5344CB8AC3E}">
        <p14:creationId xmlns:p14="http://schemas.microsoft.com/office/powerpoint/2010/main" val="6571308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sp>
        <p:nvSpPr>
          <p:cNvPr id="4" name="Rectangle 3"/>
          <p:cNvSpPr/>
          <p:nvPr/>
        </p:nvSpPr>
        <p:spPr>
          <a:xfrm>
            <a:off x="339070" y="1325003"/>
            <a:ext cx="7348663" cy="2031325"/>
          </a:xfrm>
          <a:prstGeom prst="rect">
            <a:avLst/>
          </a:prstGeom>
        </p:spPr>
        <p:txBody>
          <a:bodyPr wrap="square">
            <a:spAutoFit/>
          </a:bodyPr>
          <a:lstStyle/>
          <a:p>
            <a:r>
              <a:rPr lang="en-US" dirty="0" smtClean="0"/>
              <a:t>Semantic representations for Information Retrieval</a:t>
            </a:r>
            <a:endParaRPr lang="en-US" dirty="0"/>
          </a:p>
          <a:p>
            <a:r>
              <a:rPr lang="en-US" dirty="0" smtClean="0"/>
              <a:t>	Previous extraction techniques did not scale.</a:t>
            </a:r>
          </a:p>
          <a:p>
            <a:r>
              <a:rPr lang="en-US" dirty="0"/>
              <a:t>	</a:t>
            </a:r>
            <a:r>
              <a:rPr lang="en-US" dirty="0" smtClean="0"/>
              <a:t>Open Information Extraction scales!</a:t>
            </a:r>
          </a:p>
          <a:p>
            <a:endParaRPr lang="en-US" dirty="0" smtClean="0"/>
          </a:p>
          <a:p>
            <a:r>
              <a:rPr lang="en-US" dirty="0" smtClean="0"/>
              <a:t>Facilitating information access in Mobile devices</a:t>
            </a:r>
          </a:p>
          <a:p>
            <a:r>
              <a:rPr lang="en-US" dirty="0"/>
              <a:t>	</a:t>
            </a:r>
            <a:r>
              <a:rPr lang="en-US" dirty="0" smtClean="0"/>
              <a:t>Knowledge-driven retrieval and organization</a:t>
            </a:r>
          </a:p>
          <a:p>
            <a:r>
              <a:rPr lang="en-US" dirty="0"/>
              <a:t>	</a:t>
            </a:r>
            <a:r>
              <a:rPr lang="en-US" dirty="0" smtClean="0"/>
              <a:t>Pro-active solutions for improving access to content.</a:t>
            </a:r>
          </a:p>
        </p:txBody>
      </p:sp>
      <p:sp>
        <p:nvSpPr>
          <p:cNvPr id="8" name="Oval 7"/>
          <p:cNvSpPr/>
          <p:nvPr/>
        </p:nvSpPr>
        <p:spPr>
          <a:xfrm>
            <a:off x="7382693" y="1818647"/>
            <a:ext cx="1592211" cy="1691407"/>
          </a:xfrm>
          <a:prstGeom prst="ellipse">
            <a:avLst/>
          </a:prstGeom>
          <a:solidFill>
            <a:schemeClr val="accent5">
              <a:lumMod val="75000"/>
              <a:alpha val="50000"/>
            </a:schemeClr>
          </a:solidFill>
          <a:ln>
            <a:solidFill>
              <a:schemeClr val="accent5">
                <a:lumMod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9" name="Oval 8"/>
          <p:cNvSpPr/>
          <p:nvPr/>
        </p:nvSpPr>
        <p:spPr>
          <a:xfrm>
            <a:off x="6693999" y="809036"/>
            <a:ext cx="1850059" cy="1873577"/>
          </a:xfrm>
          <a:prstGeom prst="ellipse">
            <a:avLst/>
          </a:prstGeom>
          <a:solidFill>
            <a:schemeClr val="bg2">
              <a:lumMod val="75000"/>
              <a:alpha val="47000"/>
            </a:schemeClr>
          </a:solidFill>
          <a:ln>
            <a:solidFill>
              <a:srgbClr val="4A731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1" name="TextBox 10"/>
          <p:cNvSpPr txBox="1"/>
          <p:nvPr/>
        </p:nvSpPr>
        <p:spPr>
          <a:xfrm>
            <a:off x="6713459" y="1494757"/>
            <a:ext cx="1787075" cy="523220"/>
          </a:xfrm>
          <a:prstGeom prst="rect">
            <a:avLst/>
          </a:prstGeom>
          <a:noFill/>
        </p:spPr>
        <p:txBody>
          <a:bodyPr wrap="square" rtlCol="0">
            <a:spAutoFit/>
          </a:bodyPr>
          <a:lstStyle/>
          <a:p>
            <a:pPr algn="ctr"/>
            <a:r>
              <a:rPr lang="en-US" sz="1400" dirty="0" smtClean="0"/>
              <a:t>Information Retrieval</a:t>
            </a:r>
            <a:endParaRPr lang="en-US" sz="1400" dirty="0"/>
          </a:p>
        </p:txBody>
      </p:sp>
      <p:sp>
        <p:nvSpPr>
          <p:cNvPr id="12" name="TextBox 11"/>
          <p:cNvSpPr txBox="1"/>
          <p:nvPr/>
        </p:nvSpPr>
        <p:spPr>
          <a:xfrm>
            <a:off x="7328840" y="2556467"/>
            <a:ext cx="1787075" cy="523220"/>
          </a:xfrm>
          <a:prstGeom prst="rect">
            <a:avLst/>
          </a:prstGeom>
          <a:noFill/>
        </p:spPr>
        <p:txBody>
          <a:bodyPr wrap="square" rtlCol="0">
            <a:spAutoFit/>
          </a:bodyPr>
          <a:lstStyle/>
          <a:p>
            <a:pPr algn="ctr"/>
            <a:r>
              <a:rPr lang="en-US" sz="1400" dirty="0" smtClean="0"/>
              <a:t>Mobile </a:t>
            </a:r>
          </a:p>
          <a:p>
            <a:pPr algn="ctr"/>
            <a:r>
              <a:rPr lang="en-US" sz="1400" dirty="0" smtClean="0"/>
              <a:t>Systems</a:t>
            </a:r>
            <a:endParaRPr lang="en-US" sz="1400" dirty="0"/>
          </a:p>
        </p:txBody>
      </p:sp>
    </p:spTree>
    <p:extLst>
      <p:ext uri="{BB962C8B-B14F-4D97-AF65-F5344CB8AC3E}">
        <p14:creationId xmlns:p14="http://schemas.microsoft.com/office/powerpoint/2010/main" val="3432824940"/>
      </p:ext>
    </p:extLst>
  </p:cSld>
  <p:clrMapOvr>
    <a:masterClrMapping/>
  </p:clrMapOvr>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11400" y="3244334"/>
            <a:ext cx="4521200" cy="369332"/>
          </a:xfrm>
          <a:prstGeom prst="rect">
            <a:avLst/>
          </a:prstGeom>
          <a:noFill/>
        </p:spPr>
        <p:txBody>
          <a:bodyPr wrap="square" rtlCol="0">
            <a:spAutoFit/>
          </a:bodyPr>
          <a:lstStyle/>
          <a:p>
            <a:pPr algn="ctr"/>
            <a:r>
              <a:rPr lang="en-US" dirty="0" smtClean="0"/>
              <a:t>Thanks. Questions?</a:t>
            </a:r>
            <a:endParaRPr lang="en-US" dirty="0"/>
          </a:p>
        </p:txBody>
      </p:sp>
    </p:spTree>
    <p:extLst>
      <p:ext uri="{BB962C8B-B14F-4D97-AF65-F5344CB8AC3E}">
        <p14:creationId xmlns:p14="http://schemas.microsoft.com/office/powerpoint/2010/main" val="727015159"/>
      </p:ext>
    </p:extLst>
  </p:cSld>
  <p:clrMapOvr>
    <a:masterClrMapping/>
  </p:clrMapOvr>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84</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A </a:t>
            </a:r>
            <a:r>
              <a:rPr lang="en-US" sz="2400" i="1" dirty="0" smtClean="0"/>
              <a:t>Static</a:t>
            </a:r>
            <a:r>
              <a:rPr lang="en-US" sz="2400" dirty="0" smtClean="0"/>
              <a:t> design of an Information Retrieval System</a:t>
            </a:r>
            <a:endParaRPr lang="en-US" sz="2400" dirty="0"/>
          </a:p>
        </p:txBody>
      </p:sp>
      <p:sp>
        <p:nvSpPr>
          <p:cNvPr id="24" name="Predefined Process 23"/>
          <p:cNvSpPr/>
          <p:nvPr/>
        </p:nvSpPr>
        <p:spPr>
          <a:xfrm>
            <a:off x="1848546" y="4259580"/>
            <a:ext cx="862981" cy="685800"/>
          </a:xfrm>
          <a:prstGeom prst="flowChartPredefinedProcess">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Q*</a:t>
            </a:r>
            <a:endParaRPr lang="en-US" sz="1400" dirty="0"/>
          </a:p>
        </p:txBody>
      </p:sp>
      <p:sp>
        <p:nvSpPr>
          <p:cNvPr id="93" name="TextBox 92"/>
          <p:cNvSpPr txBox="1"/>
          <p:nvPr/>
        </p:nvSpPr>
        <p:spPr>
          <a:xfrm>
            <a:off x="762000" y="3581400"/>
            <a:ext cx="3124200" cy="646331"/>
          </a:xfrm>
          <a:prstGeom prst="rect">
            <a:avLst/>
          </a:prstGeom>
          <a:noFill/>
        </p:spPr>
        <p:txBody>
          <a:bodyPr wrap="square" rtlCol="0">
            <a:spAutoFit/>
          </a:bodyPr>
          <a:lstStyle/>
          <a:p>
            <a:pPr algn="ctr"/>
            <a:r>
              <a:rPr lang="en-US" dirty="0" smtClean="0"/>
              <a:t>Query </a:t>
            </a:r>
          </a:p>
          <a:p>
            <a:pPr algn="ctr"/>
            <a:r>
              <a:rPr lang="en-US" dirty="0" smtClean="0"/>
              <a:t>Representation</a:t>
            </a:r>
            <a:endParaRPr lang="en-US" dirty="0"/>
          </a:p>
        </p:txBody>
      </p:sp>
      <p:sp>
        <p:nvSpPr>
          <p:cNvPr id="132" name="Predefined Process 131"/>
          <p:cNvSpPr/>
          <p:nvPr/>
        </p:nvSpPr>
        <p:spPr>
          <a:xfrm>
            <a:off x="3905946" y="4258786"/>
            <a:ext cx="862981" cy="685800"/>
          </a:xfrm>
          <a:prstGeom prst="flowChartPredefinedProcess">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M*</a:t>
            </a:r>
            <a:endParaRPr lang="en-US" sz="1400" dirty="0"/>
          </a:p>
        </p:txBody>
      </p:sp>
      <p:sp>
        <p:nvSpPr>
          <p:cNvPr id="129" name="TextBox 128"/>
          <p:cNvSpPr txBox="1"/>
          <p:nvPr/>
        </p:nvSpPr>
        <p:spPr>
          <a:xfrm>
            <a:off x="2819400" y="3581400"/>
            <a:ext cx="3124200" cy="646331"/>
          </a:xfrm>
          <a:prstGeom prst="rect">
            <a:avLst/>
          </a:prstGeom>
          <a:noFill/>
        </p:spPr>
        <p:txBody>
          <a:bodyPr wrap="square" rtlCol="0">
            <a:spAutoFit/>
          </a:bodyPr>
          <a:lstStyle/>
          <a:p>
            <a:pPr algn="ctr"/>
            <a:r>
              <a:rPr lang="en-US" dirty="0" smtClean="0"/>
              <a:t>Ranking</a:t>
            </a:r>
          </a:p>
          <a:p>
            <a:pPr algn="ctr"/>
            <a:r>
              <a:rPr lang="en-US" dirty="0" smtClean="0"/>
              <a:t>Algorithm</a:t>
            </a:r>
          </a:p>
        </p:txBody>
      </p:sp>
      <p:sp>
        <p:nvSpPr>
          <p:cNvPr id="438" name="Striped Right Arrow 437"/>
          <p:cNvSpPr/>
          <p:nvPr/>
        </p:nvSpPr>
        <p:spPr>
          <a:xfrm>
            <a:off x="3067746" y="4526280"/>
            <a:ext cx="609600" cy="228600"/>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TextBox 98"/>
          <p:cNvSpPr txBox="1"/>
          <p:nvPr/>
        </p:nvSpPr>
        <p:spPr>
          <a:xfrm>
            <a:off x="5029200" y="3629799"/>
            <a:ext cx="3124200" cy="369332"/>
          </a:xfrm>
          <a:prstGeom prst="rect">
            <a:avLst/>
          </a:prstGeom>
          <a:noFill/>
        </p:spPr>
        <p:txBody>
          <a:bodyPr wrap="square" rtlCol="0">
            <a:spAutoFit/>
          </a:bodyPr>
          <a:lstStyle/>
          <a:p>
            <a:pPr algn="ctr"/>
            <a:r>
              <a:rPr lang="en-US" dirty="0" smtClean="0"/>
              <a:t>Results Set</a:t>
            </a:r>
            <a:endParaRPr lang="en-US" dirty="0"/>
          </a:p>
        </p:txBody>
      </p:sp>
      <p:sp>
        <p:nvSpPr>
          <p:cNvPr id="26" name="Multidocument 25"/>
          <p:cNvSpPr/>
          <p:nvPr/>
        </p:nvSpPr>
        <p:spPr>
          <a:xfrm>
            <a:off x="6039546" y="4191000"/>
            <a:ext cx="970854" cy="822960"/>
          </a:xfrm>
          <a:prstGeom prst="flowChartMultidocumen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R*</a:t>
            </a:r>
            <a:endParaRPr lang="en-US" sz="1400" dirty="0"/>
          </a:p>
        </p:txBody>
      </p:sp>
      <p:sp>
        <p:nvSpPr>
          <p:cNvPr id="444" name="Striped Right Arrow 443"/>
          <p:cNvSpPr/>
          <p:nvPr/>
        </p:nvSpPr>
        <p:spPr>
          <a:xfrm>
            <a:off x="5201346" y="4526280"/>
            <a:ext cx="609600" cy="228600"/>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58" name="Group 457"/>
          <p:cNvGrpSpPr/>
          <p:nvPr/>
        </p:nvGrpSpPr>
        <p:grpSpPr>
          <a:xfrm>
            <a:off x="1905000" y="2056606"/>
            <a:ext cx="762198" cy="1143794"/>
            <a:chOff x="838002" y="1295400"/>
            <a:chExt cx="762198" cy="1143794"/>
          </a:xfrm>
        </p:grpSpPr>
        <p:sp>
          <p:nvSpPr>
            <p:cNvPr id="90" name="TextBox 89"/>
            <p:cNvSpPr txBox="1"/>
            <p:nvPr/>
          </p:nvSpPr>
          <p:spPr>
            <a:xfrm>
              <a:off x="838002" y="1295400"/>
              <a:ext cx="762198" cy="369332"/>
            </a:xfrm>
            <a:prstGeom prst="rect">
              <a:avLst/>
            </a:prstGeom>
            <a:noFill/>
          </p:spPr>
          <p:txBody>
            <a:bodyPr wrap="none" rtlCol="0">
              <a:spAutoFit/>
            </a:bodyPr>
            <a:lstStyle/>
            <a:p>
              <a:r>
                <a:rPr lang="en-US" dirty="0" smtClean="0"/>
                <a:t>Query</a:t>
              </a:r>
              <a:endParaRPr lang="en-US" dirty="0"/>
            </a:p>
          </p:txBody>
        </p:sp>
        <p:cxnSp>
          <p:nvCxnSpPr>
            <p:cNvPr id="110" name="Straight Arrow Connector 109"/>
            <p:cNvCxnSpPr/>
            <p:nvPr/>
          </p:nvCxnSpPr>
          <p:spPr>
            <a:xfrm rot="5400000">
              <a:off x="989408" y="2209403"/>
              <a:ext cx="457995"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115" name="Straight Connector 114"/>
          <p:cNvCxnSpPr/>
          <p:nvPr/>
        </p:nvCxnSpPr>
        <p:spPr>
          <a:xfrm>
            <a:off x="533400" y="3286680"/>
            <a:ext cx="8001000" cy="1588"/>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cxnSp>
        <p:nvCxnSpPr>
          <p:cNvPr id="461" name="Straight Arrow Connector 460"/>
          <p:cNvCxnSpPr/>
          <p:nvPr/>
        </p:nvCxnSpPr>
        <p:spPr>
          <a:xfrm rot="16200000" flipV="1">
            <a:off x="6324602" y="2983467"/>
            <a:ext cx="457201" cy="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62" name="TextBox 461"/>
          <p:cNvSpPr txBox="1"/>
          <p:nvPr/>
        </p:nvSpPr>
        <p:spPr>
          <a:xfrm>
            <a:off x="7391400" y="1676400"/>
            <a:ext cx="1447800" cy="646331"/>
          </a:xfrm>
          <a:prstGeom prst="rect">
            <a:avLst/>
          </a:prstGeom>
          <a:noFill/>
        </p:spPr>
        <p:txBody>
          <a:bodyPr wrap="square" rtlCol="0">
            <a:spAutoFit/>
          </a:bodyPr>
          <a:lstStyle/>
          <a:p>
            <a:pPr algn="ctr"/>
            <a:r>
              <a:rPr lang="en-US" dirty="0" smtClean="0"/>
              <a:t>Final</a:t>
            </a:r>
          </a:p>
          <a:p>
            <a:pPr algn="ctr"/>
            <a:r>
              <a:rPr lang="en-US" dirty="0" smtClean="0"/>
              <a:t>Results</a:t>
            </a:r>
            <a:endParaRPr lang="en-US" dirty="0"/>
          </a:p>
        </p:txBody>
      </p:sp>
      <p:sp>
        <p:nvSpPr>
          <p:cNvPr id="28" name="TextBox 27"/>
          <p:cNvSpPr txBox="1"/>
          <p:nvPr/>
        </p:nvSpPr>
        <p:spPr>
          <a:xfrm>
            <a:off x="3886200" y="2831068"/>
            <a:ext cx="2057400" cy="381000"/>
          </a:xfrm>
          <a:prstGeom prst="rect">
            <a:avLst/>
          </a:prstGeom>
          <a:noFill/>
        </p:spPr>
        <p:txBody>
          <a:bodyPr wrap="square" rtlCol="0">
            <a:spAutoFit/>
          </a:bodyPr>
          <a:lstStyle/>
          <a:p>
            <a:r>
              <a:rPr lang="en-US" dirty="0" smtClean="0"/>
              <a:t>IR System</a:t>
            </a:r>
            <a:endParaRPr lang="en-US" dirty="0"/>
          </a:p>
        </p:txBody>
      </p:sp>
      <p:pic>
        <p:nvPicPr>
          <p:cNvPr id="29" name="Picture 28"/>
          <p:cNvPicPr>
            <a:picLocks noChangeAspect="1"/>
          </p:cNvPicPr>
          <p:nvPr/>
        </p:nvPicPr>
        <p:blipFill>
          <a:blip r:embed="rId4"/>
          <a:stretch>
            <a:fillRect/>
          </a:stretch>
        </p:blipFill>
        <p:spPr>
          <a:xfrm>
            <a:off x="5715000" y="1447800"/>
            <a:ext cx="1620345" cy="1200149"/>
          </a:xfrm>
          <a:prstGeom prst="rect">
            <a:avLst/>
          </a:prstGeom>
        </p:spPr>
      </p:pic>
      <p:pic>
        <p:nvPicPr>
          <p:cNvPr id="30" name="Picture 29"/>
          <p:cNvPicPr>
            <a:picLocks noChangeAspect="1"/>
          </p:cNvPicPr>
          <p:nvPr/>
        </p:nvPicPr>
        <p:blipFill>
          <a:blip r:embed="rId5"/>
          <a:stretch>
            <a:fillRect/>
          </a:stretch>
        </p:blipFill>
        <p:spPr>
          <a:xfrm>
            <a:off x="457200" y="1752600"/>
            <a:ext cx="4578350" cy="311150"/>
          </a:xfrm>
          <a:prstGeom prst="rect">
            <a:avLst/>
          </a:prstGeom>
        </p:spPr>
      </p:pic>
      <p:sp>
        <p:nvSpPr>
          <p:cNvPr id="31" name="Magnetic Disk 30"/>
          <p:cNvSpPr/>
          <p:nvPr/>
        </p:nvSpPr>
        <p:spPr>
          <a:xfrm>
            <a:off x="3810000" y="5550932"/>
            <a:ext cx="1066800" cy="838200"/>
          </a:xfrm>
          <a:prstGeom prst="flowChartMagneticDisk">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Collection</a:t>
            </a:r>
          </a:p>
        </p:txBody>
      </p:sp>
      <p:sp>
        <p:nvSpPr>
          <p:cNvPr id="34" name="Striped Right Arrow 33"/>
          <p:cNvSpPr/>
          <p:nvPr/>
        </p:nvSpPr>
        <p:spPr>
          <a:xfrm>
            <a:off x="4134546" y="5169932"/>
            <a:ext cx="457200" cy="228600"/>
          </a:xfrm>
          <a:prstGeom prst="stripedRightArrow">
            <a:avLst/>
          </a:prstGeom>
          <a:scene3d>
            <a:camera prst="orthographicFront">
              <a:rot lat="0" lon="0" rev="540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980721287"/>
      </p:ext>
    </p:extLst>
  </p:cSld>
  <p:clrMapOvr>
    <a:masterClrMapping/>
  </p:clrMapOvr>
  <p:transition xmlns:p14="http://schemas.microsoft.com/office/powerpoint/2010/main" advTm="966"/>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2400" dirty="0" smtClean="0"/>
              <a:t>Introduction</a:t>
            </a:r>
            <a:endParaRPr lang="en-US" sz="2400" dirty="0"/>
          </a:p>
        </p:txBody>
      </p:sp>
      <p:sp>
        <p:nvSpPr>
          <p:cNvPr id="4" name="Slide Number Placeholder 3"/>
          <p:cNvSpPr>
            <a:spLocks noGrp="1"/>
          </p:cNvSpPr>
          <p:nvPr>
            <p:ph type="sldNum" sz="quarter" idx="12"/>
          </p:nvPr>
        </p:nvSpPr>
        <p:spPr/>
        <p:txBody>
          <a:bodyPr/>
          <a:lstStyle/>
          <a:p>
            <a:fld id="{47340730-78B9-46F7-A52E-CECE09B41E38}" type="slidenum">
              <a:rPr lang="en-US" smtClean="0"/>
              <a:pPr/>
              <a:t>85</a:t>
            </a:fld>
            <a:endParaRPr lang="en-US"/>
          </a:p>
        </p:txBody>
      </p:sp>
      <p:sp>
        <p:nvSpPr>
          <p:cNvPr id="6" name="TextBox 5"/>
          <p:cNvSpPr txBox="1"/>
          <p:nvPr/>
        </p:nvSpPr>
        <p:spPr>
          <a:xfrm>
            <a:off x="914400" y="1905000"/>
            <a:ext cx="7772400" cy="3970318"/>
          </a:xfrm>
          <a:prstGeom prst="rect">
            <a:avLst/>
          </a:prstGeom>
          <a:noFill/>
        </p:spPr>
        <p:txBody>
          <a:bodyPr wrap="square" rtlCol="0">
            <a:spAutoFit/>
          </a:bodyPr>
          <a:lstStyle/>
          <a:p>
            <a:r>
              <a:rPr lang="en-US" b="1" dirty="0" smtClean="0"/>
              <a:t>Thesis Statement: </a:t>
            </a:r>
          </a:p>
          <a:p>
            <a:endParaRPr lang="en-US" b="1" dirty="0" smtClean="0"/>
          </a:p>
          <a:p>
            <a:r>
              <a:rPr lang="en-US" dirty="0" smtClean="0"/>
              <a:t>Query-dependent selection of retrieval alternatives can generalize better than using a fixed selection of alternatives for all queries.</a:t>
            </a:r>
          </a:p>
          <a:p>
            <a:r>
              <a:rPr lang="en-US" dirty="0" smtClean="0"/>
              <a:t>	</a:t>
            </a:r>
          </a:p>
          <a:p>
            <a:r>
              <a:rPr lang="en-US" b="1" dirty="0" smtClean="0"/>
              <a:t>Thesis Goal:</a:t>
            </a:r>
          </a:p>
          <a:p>
            <a:endParaRPr lang="en-US" dirty="0" smtClean="0"/>
          </a:p>
          <a:p>
            <a:r>
              <a:rPr lang="en-US" dirty="0" smtClean="0"/>
              <a:t>To enable query-dependent selection of retrieval alternatives using estimated effectiveness</a:t>
            </a:r>
            <a:r>
              <a:rPr lang="en-US" dirty="0" smtClean="0">
                <a:solidFill>
                  <a:srgbClr val="7F7F7F"/>
                </a:solidFill>
              </a:rPr>
              <a:t>.</a:t>
            </a:r>
          </a:p>
          <a:p>
            <a:endParaRPr lang="en-US" dirty="0" smtClean="0"/>
          </a:p>
          <a:p>
            <a:r>
              <a:rPr lang="en-US" dirty="0" smtClean="0">
                <a:solidFill>
                  <a:srgbClr val="7F7F7F"/>
                </a:solidFill>
              </a:rPr>
              <a:t>	</a:t>
            </a:r>
          </a:p>
          <a:p>
            <a:endParaRPr lang="en-US" dirty="0" smtClean="0">
              <a:solidFill>
                <a:srgbClr val="7F7F7F"/>
              </a:solidFill>
            </a:endParaRPr>
          </a:p>
          <a:p>
            <a:endParaRPr lang="en-US" dirty="0" smtClean="0">
              <a:solidFill>
                <a:srgbClr val="7F7F7F"/>
              </a:solidFill>
            </a:endParaRPr>
          </a:p>
          <a:p>
            <a:endParaRPr lang="en-US" dirty="0" smtClean="0">
              <a:solidFill>
                <a:srgbClr val="7F7F7F"/>
              </a:solidFill>
            </a:endParaRPr>
          </a:p>
        </p:txBody>
      </p:sp>
    </p:spTree>
    <p:extLst>
      <p:ext uri="{BB962C8B-B14F-4D97-AF65-F5344CB8AC3E}">
        <p14:creationId xmlns:p14="http://schemas.microsoft.com/office/powerpoint/2010/main" val="369600958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86</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Query Dependent Selection of Query Representations</a:t>
            </a:r>
            <a:endParaRPr lang="en-US" sz="2400" dirty="0"/>
          </a:p>
        </p:txBody>
      </p:sp>
      <p:sp>
        <p:nvSpPr>
          <p:cNvPr id="36" name="Predefined Process 35"/>
          <p:cNvSpPr/>
          <p:nvPr/>
        </p:nvSpPr>
        <p:spPr>
          <a:xfrm>
            <a:off x="2292630" y="4100818"/>
            <a:ext cx="1219200"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Retrieval</a:t>
            </a:r>
          </a:p>
          <a:p>
            <a:pPr algn="ctr"/>
            <a:r>
              <a:rPr lang="en-US" sz="1200" dirty="0" smtClean="0"/>
              <a:t>Model</a:t>
            </a:r>
          </a:p>
        </p:txBody>
      </p:sp>
      <p:grpSp>
        <p:nvGrpSpPr>
          <p:cNvPr id="37" name="Group 453"/>
          <p:cNvGrpSpPr/>
          <p:nvPr/>
        </p:nvGrpSpPr>
        <p:grpSpPr>
          <a:xfrm>
            <a:off x="3429000" y="3245481"/>
            <a:ext cx="2789464" cy="2932689"/>
            <a:chOff x="3886200" y="2590800"/>
            <a:chExt cx="3124200" cy="3524384"/>
          </a:xfrm>
        </p:grpSpPr>
        <p:sp>
          <p:nvSpPr>
            <p:cNvPr id="54" name="TextBox 53"/>
            <p:cNvSpPr txBox="1"/>
            <p:nvPr/>
          </p:nvSpPr>
          <p:spPr>
            <a:xfrm>
              <a:off x="3886200" y="5486400"/>
              <a:ext cx="3124200" cy="628784"/>
            </a:xfrm>
            <a:prstGeom prst="rect">
              <a:avLst/>
            </a:prstGeom>
            <a:noFill/>
          </p:spPr>
          <p:txBody>
            <a:bodyPr wrap="square" rtlCol="0">
              <a:spAutoFit/>
            </a:bodyPr>
            <a:lstStyle/>
            <a:p>
              <a:pPr algn="ctr"/>
              <a:r>
                <a:rPr lang="en-US" sz="1400" dirty="0" smtClean="0"/>
                <a:t>Results </a:t>
              </a:r>
            </a:p>
            <a:p>
              <a:pPr algn="ctr"/>
              <a:r>
                <a:rPr lang="en-US" sz="1400" dirty="0" smtClean="0"/>
                <a:t>Sets</a:t>
              </a:r>
              <a:endParaRPr lang="en-US" sz="1400" dirty="0"/>
            </a:p>
          </p:txBody>
        </p:sp>
        <p:sp>
          <p:nvSpPr>
            <p:cNvPr id="55" name="Multidocument 54"/>
            <p:cNvSpPr/>
            <p:nvPr/>
          </p:nvSpPr>
          <p:spPr>
            <a:xfrm>
              <a:off x="4934843" y="3550920"/>
              <a:ext cx="970854" cy="822960"/>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6" name="Multidocument 55"/>
            <p:cNvSpPr/>
            <p:nvPr/>
          </p:nvSpPr>
          <p:spPr>
            <a:xfrm>
              <a:off x="4934843" y="4511040"/>
              <a:ext cx="970854" cy="822960"/>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57" name="Multidocument 56"/>
            <p:cNvSpPr/>
            <p:nvPr/>
          </p:nvSpPr>
          <p:spPr>
            <a:xfrm>
              <a:off x="4896546" y="2590800"/>
              <a:ext cx="970854" cy="822960"/>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grpSp>
      <p:grpSp>
        <p:nvGrpSpPr>
          <p:cNvPr id="38" name="Group 102"/>
          <p:cNvGrpSpPr/>
          <p:nvPr/>
        </p:nvGrpSpPr>
        <p:grpSpPr>
          <a:xfrm>
            <a:off x="6096000" y="1697707"/>
            <a:ext cx="3467995" cy="3712493"/>
            <a:chOff x="6096000" y="2267068"/>
            <a:chExt cx="3467995" cy="3712493"/>
          </a:xfrm>
        </p:grpSpPr>
        <p:sp>
          <p:nvSpPr>
            <p:cNvPr id="50" name="Predefined Process 49"/>
            <p:cNvSpPr/>
            <p:nvPr/>
          </p:nvSpPr>
          <p:spPr>
            <a:xfrm>
              <a:off x="6096000" y="3922161"/>
              <a:ext cx="1311320" cy="2057400"/>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Query</a:t>
              </a:r>
            </a:p>
            <a:p>
              <a:pPr algn="ctr"/>
              <a:r>
                <a:rPr lang="en-US" sz="1200" dirty="0" smtClean="0">
                  <a:solidFill>
                    <a:schemeClr val="tx1"/>
                  </a:solidFill>
                </a:rPr>
                <a:t>Dependent</a:t>
              </a:r>
            </a:p>
            <a:p>
              <a:pPr algn="ctr"/>
              <a:r>
                <a:rPr lang="en-US" sz="1200" dirty="0" smtClean="0">
                  <a:solidFill>
                    <a:schemeClr val="tx1"/>
                  </a:solidFill>
                </a:rPr>
                <a:t>Selection</a:t>
              </a:r>
            </a:p>
          </p:txBody>
        </p:sp>
        <p:cxnSp>
          <p:nvCxnSpPr>
            <p:cNvPr id="51" name="Straight Arrow Connector 50"/>
            <p:cNvCxnSpPr>
              <a:stCxn id="50" idx="0"/>
              <a:endCxn id="52" idx="2"/>
            </p:cNvCxnSpPr>
            <p:nvPr/>
          </p:nvCxnSpPr>
          <p:spPr>
            <a:xfrm rot="16200000" flipV="1">
              <a:off x="6315915" y="3486416"/>
              <a:ext cx="865137" cy="63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2" name="Multidocument 51"/>
            <p:cNvSpPr/>
            <p:nvPr/>
          </p:nvSpPr>
          <p:spPr>
            <a:xfrm>
              <a:off x="6372166" y="2398161"/>
              <a:ext cx="866834" cy="684797"/>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3" name="TextBox 52"/>
            <p:cNvSpPr txBox="1"/>
            <p:nvPr/>
          </p:nvSpPr>
          <p:spPr>
            <a:xfrm>
              <a:off x="6774531" y="2267068"/>
              <a:ext cx="2789464" cy="523220"/>
            </a:xfrm>
            <a:prstGeom prst="rect">
              <a:avLst/>
            </a:prstGeom>
            <a:noFill/>
          </p:spPr>
          <p:txBody>
            <a:bodyPr wrap="square" rtlCol="0">
              <a:spAutoFit/>
            </a:bodyPr>
            <a:lstStyle/>
            <a:p>
              <a:pPr algn="ctr"/>
              <a:r>
                <a:rPr lang="en-US" sz="1400" dirty="0" smtClean="0"/>
                <a:t>Final</a:t>
              </a:r>
            </a:p>
            <a:p>
              <a:pPr algn="ctr"/>
              <a:r>
                <a:rPr lang="en-US" sz="1400" dirty="0" smtClean="0"/>
                <a:t>Results</a:t>
              </a:r>
              <a:endParaRPr lang="en-US" sz="1400" dirty="0"/>
            </a:p>
          </p:txBody>
        </p:sp>
      </p:grpSp>
      <p:grpSp>
        <p:nvGrpSpPr>
          <p:cNvPr id="39" name="Group 457"/>
          <p:cNvGrpSpPr/>
          <p:nvPr/>
        </p:nvGrpSpPr>
        <p:grpSpPr>
          <a:xfrm>
            <a:off x="729520" y="2169221"/>
            <a:ext cx="794479" cy="727046"/>
            <a:chOff x="862782" y="1565462"/>
            <a:chExt cx="889816" cy="873732"/>
          </a:xfrm>
        </p:grpSpPr>
        <p:sp>
          <p:nvSpPr>
            <p:cNvPr id="48" name="TextBox 47"/>
            <p:cNvSpPr txBox="1"/>
            <p:nvPr/>
          </p:nvSpPr>
          <p:spPr>
            <a:xfrm>
              <a:off x="862782" y="1565462"/>
              <a:ext cx="889816" cy="369873"/>
            </a:xfrm>
            <a:prstGeom prst="rect">
              <a:avLst/>
            </a:prstGeom>
            <a:noFill/>
          </p:spPr>
          <p:txBody>
            <a:bodyPr wrap="square" rtlCol="0">
              <a:spAutoFit/>
            </a:bodyPr>
            <a:lstStyle/>
            <a:p>
              <a:r>
                <a:rPr lang="en-US" sz="1400" dirty="0" smtClean="0"/>
                <a:t>Query</a:t>
              </a:r>
              <a:endParaRPr lang="en-US" sz="1400" dirty="0"/>
            </a:p>
          </p:txBody>
        </p:sp>
        <p:cxnSp>
          <p:nvCxnSpPr>
            <p:cNvPr id="49" name="Straight Arrow Connector 48"/>
            <p:cNvCxnSpPr/>
            <p:nvPr/>
          </p:nvCxnSpPr>
          <p:spPr>
            <a:xfrm rot="5400000">
              <a:off x="989408" y="2209403"/>
              <a:ext cx="457995"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40" name="Straight Connector 39"/>
          <p:cNvCxnSpPr/>
          <p:nvPr/>
        </p:nvCxnSpPr>
        <p:spPr>
          <a:xfrm>
            <a:off x="435429" y="2957690"/>
            <a:ext cx="7413171" cy="14110"/>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sp>
        <p:nvSpPr>
          <p:cNvPr id="41" name="TextBox 40"/>
          <p:cNvSpPr txBox="1"/>
          <p:nvPr/>
        </p:nvSpPr>
        <p:spPr>
          <a:xfrm>
            <a:off x="2952750" y="2641976"/>
            <a:ext cx="1836964" cy="307777"/>
          </a:xfrm>
          <a:prstGeom prst="rect">
            <a:avLst/>
          </a:prstGeom>
          <a:noFill/>
        </p:spPr>
        <p:txBody>
          <a:bodyPr wrap="square" rtlCol="0">
            <a:spAutoFit/>
          </a:bodyPr>
          <a:lstStyle/>
          <a:p>
            <a:r>
              <a:rPr lang="en-US" sz="1400" dirty="0" smtClean="0"/>
              <a:t>IR System</a:t>
            </a:r>
            <a:endParaRPr lang="en-US" sz="1400" dirty="0"/>
          </a:p>
        </p:txBody>
      </p:sp>
      <p:grpSp>
        <p:nvGrpSpPr>
          <p:cNvPr id="42" name="Group 33"/>
          <p:cNvGrpSpPr/>
          <p:nvPr/>
        </p:nvGrpSpPr>
        <p:grpSpPr>
          <a:xfrm>
            <a:off x="-381000" y="3313223"/>
            <a:ext cx="2789465" cy="2875625"/>
            <a:chOff x="-381000" y="2927449"/>
            <a:chExt cx="3124200" cy="3455804"/>
          </a:xfrm>
        </p:grpSpPr>
        <p:grpSp>
          <p:nvGrpSpPr>
            <p:cNvPr id="43" name="Group 91"/>
            <p:cNvGrpSpPr/>
            <p:nvPr/>
          </p:nvGrpSpPr>
          <p:grpSpPr>
            <a:xfrm>
              <a:off x="762000" y="2927449"/>
              <a:ext cx="862981" cy="2606040"/>
              <a:chOff x="1371600" y="2659380"/>
              <a:chExt cx="862981" cy="2606040"/>
            </a:xfrm>
          </p:grpSpPr>
          <p:sp>
            <p:nvSpPr>
              <p:cNvPr id="45" name="Predefined Process 9"/>
              <p:cNvSpPr/>
              <p:nvPr/>
            </p:nvSpPr>
            <p:spPr>
              <a:xfrm>
                <a:off x="1371600" y="2659380"/>
                <a:ext cx="862981" cy="685800"/>
              </a:xfrm>
              <a:prstGeom prst="flowChartPredefinedProcess">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Q1</a:t>
                </a:r>
                <a:endParaRPr lang="en-US" sz="1400" dirty="0"/>
              </a:p>
            </p:txBody>
          </p:sp>
          <p:sp>
            <p:nvSpPr>
              <p:cNvPr id="46" name="Predefined Process 45"/>
              <p:cNvSpPr/>
              <p:nvPr/>
            </p:nvSpPr>
            <p:spPr>
              <a:xfrm>
                <a:off x="1371600" y="3619500"/>
                <a:ext cx="862981" cy="685800"/>
              </a:xfrm>
              <a:prstGeom prst="flowChartPredefinedProcess">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Q2</a:t>
                </a:r>
              </a:p>
            </p:txBody>
          </p:sp>
          <p:sp>
            <p:nvSpPr>
              <p:cNvPr id="47" name="Predefined Process 46"/>
              <p:cNvSpPr/>
              <p:nvPr/>
            </p:nvSpPr>
            <p:spPr>
              <a:xfrm>
                <a:off x="1371600" y="4579620"/>
                <a:ext cx="862981" cy="685800"/>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Q3</a:t>
                </a:r>
              </a:p>
              <a:p>
                <a:pPr algn="ctr"/>
                <a:endParaRPr lang="en-US" sz="1400" dirty="0"/>
              </a:p>
            </p:txBody>
          </p:sp>
        </p:grpSp>
        <p:sp>
          <p:nvSpPr>
            <p:cNvPr id="44" name="TextBox 43"/>
            <p:cNvSpPr txBox="1"/>
            <p:nvPr/>
          </p:nvSpPr>
          <p:spPr>
            <a:xfrm>
              <a:off x="-381000" y="5754470"/>
              <a:ext cx="3124200" cy="628783"/>
            </a:xfrm>
            <a:prstGeom prst="rect">
              <a:avLst/>
            </a:prstGeom>
            <a:noFill/>
          </p:spPr>
          <p:txBody>
            <a:bodyPr wrap="square" rtlCol="0">
              <a:spAutoFit/>
            </a:bodyPr>
            <a:lstStyle/>
            <a:p>
              <a:pPr algn="ctr"/>
              <a:r>
                <a:rPr lang="en-US" sz="1400" dirty="0" smtClean="0"/>
                <a:t>Query </a:t>
              </a:r>
            </a:p>
            <a:p>
              <a:pPr algn="ctr"/>
              <a:r>
                <a:rPr lang="en-US" sz="1400" dirty="0" smtClean="0"/>
                <a:t>Representations</a:t>
              </a:r>
              <a:endParaRPr lang="en-US" sz="1400" dirty="0"/>
            </a:p>
          </p:txBody>
        </p:sp>
      </p:grpSp>
      <p:cxnSp>
        <p:nvCxnSpPr>
          <p:cNvPr id="61" name="Straight Arrow Connector 60"/>
          <p:cNvCxnSpPr/>
          <p:nvPr/>
        </p:nvCxnSpPr>
        <p:spPr>
          <a:xfrm>
            <a:off x="1641985" y="3598757"/>
            <a:ext cx="567815" cy="36364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a:off x="1641985" y="444373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p:nvPr/>
        </p:nvCxnSpPr>
        <p:spPr>
          <a:xfrm flipV="1">
            <a:off x="1641985" y="4800600"/>
            <a:ext cx="567815" cy="43971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3581400" y="3573536"/>
            <a:ext cx="570930" cy="3888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a:off x="3608044" y="441692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3581400" y="4800600"/>
            <a:ext cx="570930" cy="4144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5399314" y="3581400"/>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a:off x="5399314" y="4426379"/>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5399314" y="5222953"/>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2327771033"/>
      </p:ext>
    </p:extLst>
  </p:cSld>
  <p:clrMapOvr>
    <a:masterClrMapping/>
  </p:clrMapOvr>
  <p:transition xmlns:p14="http://schemas.microsoft.com/office/powerpoint/2010/main" advTm="700"/>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87</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Query Dependent Selection of Ranking Algorithms</a:t>
            </a:r>
            <a:endParaRPr lang="en-US" sz="2400" dirty="0"/>
          </a:p>
        </p:txBody>
      </p:sp>
      <p:grpSp>
        <p:nvGrpSpPr>
          <p:cNvPr id="2" name="Group 33"/>
          <p:cNvGrpSpPr/>
          <p:nvPr/>
        </p:nvGrpSpPr>
        <p:grpSpPr>
          <a:xfrm>
            <a:off x="-381000" y="2169221"/>
            <a:ext cx="6599464" cy="4019627"/>
            <a:chOff x="-381000" y="2738582"/>
            <a:chExt cx="6599464" cy="4019627"/>
          </a:xfrm>
        </p:grpSpPr>
        <p:sp>
          <p:nvSpPr>
            <p:cNvPr id="36" name="Predefined Process 35"/>
            <p:cNvSpPr/>
            <p:nvPr/>
          </p:nvSpPr>
          <p:spPr>
            <a:xfrm>
              <a:off x="2408466" y="4670179"/>
              <a:ext cx="1020534"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Model 2</a:t>
              </a:r>
            </a:p>
          </p:txBody>
        </p:sp>
        <p:grpSp>
          <p:nvGrpSpPr>
            <p:cNvPr id="3" name="Group 453"/>
            <p:cNvGrpSpPr/>
            <p:nvPr/>
          </p:nvGrpSpPr>
          <p:grpSpPr>
            <a:xfrm>
              <a:off x="3429000" y="3814842"/>
              <a:ext cx="2789464" cy="2932689"/>
              <a:chOff x="3886200" y="2590800"/>
              <a:chExt cx="3124200" cy="3524384"/>
            </a:xfrm>
          </p:grpSpPr>
          <p:sp>
            <p:nvSpPr>
              <p:cNvPr id="54" name="TextBox 53"/>
              <p:cNvSpPr txBox="1"/>
              <p:nvPr/>
            </p:nvSpPr>
            <p:spPr>
              <a:xfrm>
                <a:off x="3886200" y="5486400"/>
                <a:ext cx="3124200" cy="628784"/>
              </a:xfrm>
              <a:prstGeom prst="rect">
                <a:avLst/>
              </a:prstGeom>
              <a:noFill/>
            </p:spPr>
            <p:txBody>
              <a:bodyPr wrap="square" rtlCol="0">
                <a:spAutoFit/>
              </a:bodyPr>
              <a:lstStyle/>
              <a:p>
                <a:pPr algn="ctr"/>
                <a:r>
                  <a:rPr lang="en-US" sz="1400" dirty="0" smtClean="0"/>
                  <a:t>Results </a:t>
                </a:r>
              </a:p>
              <a:p>
                <a:pPr algn="ctr"/>
                <a:r>
                  <a:rPr lang="en-US" sz="1400" dirty="0" smtClean="0"/>
                  <a:t>Sets</a:t>
                </a:r>
                <a:endParaRPr lang="en-US" sz="1400" dirty="0"/>
              </a:p>
            </p:txBody>
          </p:sp>
          <p:sp>
            <p:nvSpPr>
              <p:cNvPr id="55" name="Multidocument 54"/>
              <p:cNvSpPr/>
              <p:nvPr/>
            </p:nvSpPr>
            <p:spPr>
              <a:xfrm>
                <a:off x="4934843" y="3550920"/>
                <a:ext cx="970854" cy="822960"/>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6" name="Multidocument 55"/>
              <p:cNvSpPr/>
              <p:nvPr/>
            </p:nvSpPr>
            <p:spPr>
              <a:xfrm>
                <a:off x="4934843" y="4511040"/>
                <a:ext cx="970854" cy="822960"/>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57" name="Multidocument 56"/>
              <p:cNvSpPr/>
              <p:nvPr/>
            </p:nvSpPr>
            <p:spPr>
              <a:xfrm>
                <a:off x="4896546" y="2590800"/>
                <a:ext cx="970854" cy="822960"/>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grpSp>
        <p:grpSp>
          <p:nvGrpSpPr>
            <p:cNvPr id="6" name="Group 457"/>
            <p:cNvGrpSpPr/>
            <p:nvPr/>
          </p:nvGrpSpPr>
          <p:grpSpPr>
            <a:xfrm>
              <a:off x="729520" y="2738582"/>
              <a:ext cx="794479" cy="727046"/>
              <a:chOff x="862782" y="1565462"/>
              <a:chExt cx="889816" cy="873732"/>
            </a:xfrm>
          </p:grpSpPr>
          <p:sp>
            <p:nvSpPr>
              <p:cNvPr id="48" name="TextBox 47"/>
              <p:cNvSpPr txBox="1"/>
              <p:nvPr/>
            </p:nvSpPr>
            <p:spPr>
              <a:xfrm>
                <a:off x="862782" y="1565462"/>
                <a:ext cx="889816" cy="369873"/>
              </a:xfrm>
              <a:prstGeom prst="rect">
                <a:avLst/>
              </a:prstGeom>
              <a:noFill/>
            </p:spPr>
            <p:txBody>
              <a:bodyPr wrap="square" rtlCol="0">
                <a:spAutoFit/>
              </a:bodyPr>
              <a:lstStyle/>
              <a:p>
                <a:r>
                  <a:rPr lang="en-US" sz="1400" dirty="0" smtClean="0"/>
                  <a:t>Query</a:t>
                </a:r>
                <a:endParaRPr lang="en-US" sz="1400" dirty="0"/>
              </a:p>
            </p:txBody>
          </p:sp>
          <p:cxnSp>
            <p:nvCxnSpPr>
              <p:cNvPr id="49" name="Straight Arrow Connector 48"/>
              <p:cNvCxnSpPr/>
              <p:nvPr/>
            </p:nvCxnSpPr>
            <p:spPr>
              <a:xfrm rot="5400000">
                <a:off x="989408" y="2209403"/>
                <a:ext cx="457995"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41" name="TextBox 40"/>
            <p:cNvSpPr txBox="1"/>
            <p:nvPr/>
          </p:nvSpPr>
          <p:spPr>
            <a:xfrm>
              <a:off x="2952750" y="3211337"/>
              <a:ext cx="1836964" cy="307777"/>
            </a:xfrm>
            <a:prstGeom prst="rect">
              <a:avLst/>
            </a:prstGeom>
            <a:noFill/>
          </p:spPr>
          <p:txBody>
            <a:bodyPr wrap="square" rtlCol="0">
              <a:spAutoFit/>
            </a:bodyPr>
            <a:lstStyle/>
            <a:p>
              <a:r>
                <a:rPr lang="en-US" sz="1400" dirty="0" smtClean="0"/>
                <a:t>IR System</a:t>
              </a:r>
              <a:endParaRPr lang="en-US" sz="1400" dirty="0"/>
            </a:p>
          </p:txBody>
        </p:sp>
        <p:grpSp>
          <p:nvGrpSpPr>
            <p:cNvPr id="7" name="Group 33"/>
            <p:cNvGrpSpPr/>
            <p:nvPr/>
          </p:nvGrpSpPr>
          <p:grpSpPr>
            <a:xfrm>
              <a:off x="-381000" y="4681514"/>
              <a:ext cx="2789465" cy="2076695"/>
              <a:chOff x="-381000" y="3887569"/>
              <a:chExt cx="3124200" cy="2495684"/>
            </a:xfrm>
          </p:grpSpPr>
          <p:sp>
            <p:nvSpPr>
              <p:cNvPr id="46" name="Predefined Process 45"/>
              <p:cNvSpPr/>
              <p:nvPr/>
            </p:nvSpPr>
            <p:spPr>
              <a:xfrm>
                <a:off x="762000" y="3887569"/>
                <a:ext cx="862981" cy="685800"/>
              </a:xfrm>
              <a:prstGeom prst="flowChartPredefinedProcess">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Q*</a:t>
                </a:r>
              </a:p>
            </p:txBody>
          </p:sp>
          <p:sp>
            <p:nvSpPr>
              <p:cNvPr id="44" name="TextBox 43"/>
              <p:cNvSpPr txBox="1"/>
              <p:nvPr/>
            </p:nvSpPr>
            <p:spPr>
              <a:xfrm>
                <a:off x="-381000" y="5754470"/>
                <a:ext cx="3124200" cy="628783"/>
              </a:xfrm>
              <a:prstGeom prst="rect">
                <a:avLst/>
              </a:prstGeom>
              <a:noFill/>
            </p:spPr>
            <p:txBody>
              <a:bodyPr wrap="square" rtlCol="0">
                <a:spAutoFit/>
              </a:bodyPr>
              <a:lstStyle/>
              <a:p>
                <a:pPr algn="ctr"/>
                <a:r>
                  <a:rPr lang="en-US" sz="1400" dirty="0" smtClean="0"/>
                  <a:t>Query </a:t>
                </a:r>
              </a:p>
              <a:p>
                <a:pPr algn="ctr"/>
                <a:r>
                  <a:rPr lang="en-US" sz="1400" dirty="0" smtClean="0"/>
                  <a:t>Representation</a:t>
                </a:r>
                <a:endParaRPr lang="en-US" sz="1400" dirty="0"/>
              </a:p>
            </p:txBody>
          </p:sp>
        </p:grpSp>
      </p:grpSp>
      <p:cxnSp>
        <p:nvCxnSpPr>
          <p:cNvPr id="61" name="Straight Arrow Connector 60"/>
          <p:cNvCxnSpPr/>
          <p:nvPr/>
        </p:nvCxnSpPr>
        <p:spPr>
          <a:xfrm flipV="1">
            <a:off x="1600200" y="3600345"/>
            <a:ext cx="586071" cy="51445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a:off x="1641985" y="444373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p:nvPr/>
        </p:nvCxnSpPr>
        <p:spPr>
          <a:xfrm>
            <a:off x="1600200" y="4724400"/>
            <a:ext cx="586071" cy="51749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a:off x="3608044" y="3571947"/>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a:off x="3608044" y="441692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3608044" y="5213500"/>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9" name="Predefined Process 68"/>
          <p:cNvSpPr/>
          <p:nvPr/>
        </p:nvSpPr>
        <p:spPr>
          <a:xfrm>
            <a:off x="2408466" y="3359616"/>
            <a:ext cx="1020534"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Model 1</a:t>
            </a:r>
          </a:p>
        </p:txBody>
      </p:sp>
      <p:sp>
        <p:nvSpPr>
          <p:cNvPr id="70" name="Predefined Process 69"/>
          <p:cNvSpPr/>
          <p:nvPr/>
        </p:nvSpPr>
        <p:spPr>
          <a:xfrm>
            <a:off x="2408464" y="4911083"/>
            <a:ext cx="1020534"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Model 3</a:t>
            </a:r>
          </a:p>
        </p:txBody>
      </p:sp>
      <p:grpSp>
        <p:nvGrpSpPr>
          <p:cNvPr id="37" name="Group 102"/>
          <p:cNvGrpSpPr/>
          <p:nvPr/>
        </p:nvGrpSpPr>
        <p:grpSpPr>
          <a:xfrm>
            <a:off x="6096000" y="1697707"/>
            <a:ext cx="3467995" cy="3712493"/>
            <a:chOff x="6096000" y="2267068"/>
            <a:chExt cx="3467995" cy="3712493"/>
          </a:xfrm>
        </p:grpSpPr>
        <p:sp>
          <p:nvSpPr>
            <p:cNvPr id="38" name="Predefined Process 37"/>
            <p:cNvSpPr/>
            <p:nvPr/>
          </p:nvSpPr>
          <p:spPr>
            <a:xfrm>
              <a:off x="6096000" y="3922161"/>
              <a:ext cx="1311320" cy="2057400"/>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Query</a:t>
              </a:r>
            </a:p>
            <a:p>
              <a:pPr algn="ctr"/>
              <a:r>
                <a:rPr lang="en-US" sz="1200" dirty="0" smtClean="0">
                  <a:solidFill>
                    <a:schemeClr val="tx1"/>
                  </a:solidFill>
                </a:rPr>
                <a:t>Dependent</a:t>
              </a:r>
            </a:p>
            <a:p>
              <a:pPr algn="ctr"/>
              <a:r>
                <a:rPr lang="en-US" sz="1200" dirty="0" smtClean="0">
                  <a:solidFill>
                    <a:schemeClr val="tx1"/>
                  </a:solidFill>
                </a:rPr>
                <a:t>Selection</a:t>
              </a:r>
            </a:p>
          </p:txBody>
        </p:sp>
        <p:cxnSp>
          <p:nvCxnSpPr>
            <p:cNvPr id="39" name="Straight Arrow Connector 38"/>
            <p:cNvCxnSpPr>
              <a:stCxn id="38" idx="0"/>
              <a:endCxn id="42" idx="2"/>
            </p:cNvCxnSpPr>
            <p:nvPr/>
          </p:nvCxnSpPr>
          <p:spPr>
            <a:xfrm rot="16200000" flipV="1">
              <a:off x="6315915" y="3486416"/>
              <a:ext cx="865137" cy="63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2" name="Multidocument 41"/>
            <p:cNvSpPr/>
            <p:nvPr/>
          </p:nvSpPr>
          <p:spPr>
            <a:xfrm>
              <a:off x="6372166" y="2398161"/>
              <a:ext cx="866834" cy="684797"/>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43" name="TextBox 42"/>
            <p:cNvSpPr txBox="1"/>
            <p:nvPr/>
          </p:nvSpPr>
          <p:spPr>
            <a:xfrm>
              <a:off x="6774531" y="2267068"/>
              <a:ext cx="2789464" cy="523220"/>
            </a:xfrm>
            <a:prstGeom prst="rect">
              <a:avLst/>
            </a:prstGeom>
            <a:noFill/>
          </p:spPr>
          <p:txBody>
            <a:bodyPr wrap="square" rtlCol="0">
              <a:spAutoFit/>
            </a:bodyPr>
            <a:lstStyle/>
            <a:p>
              <a:pPr algn="ctr"/>
              <a:r>
                <a:rPr lang="en-US" sz="1400" dirty="0" smtClean="0"/>
                <a:t>Final</a:t>
              </a:r>
            </a:p>
            <a:p>
              <a:pPr algn="ctr"/>
              <a:r>
                <a:rPr lang="en-US" sz="1400" dirty="0" smtClean="0"/>
                <a:t>Results</a:t>
              </a:r>
              <a:endParaRPr lang="en-US" sz="1400" dirty="0"/>
            </a:p>
          </p:txBody>
        </p:sp>
      </p:grpSp>
      <p:cxnSp>
        <p:nvCxnSpPr>
          <p:cNvPr id="45" name="Straight Arrow Connector 44"/>
          <p:cNvCxnSpPr/>
          <p:nvPr/>
        </p:nvCxnSpPr>
        <p:spPr>
          <a:xfrm>
            <a:off x="5399314" y="3581400"/>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a:off x="5399314" y="4426379"/>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a:off x="5399314" y="5222953"/>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435429" y="2957690"/>
            <a:ext cx="7413171" cy="14110"/>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1678502077"/>
      </p:ext>
    </p:extLst>
  </p:cSld>
  <p:clrMapOvr>
    <a:masterClrMapping/>
  </p:clrMapOvr>
  <p:transition xmlns:p14="http://schemas.microsoft.com/office/powerpoint/2010/main" advTm="700"/>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88</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Query Dependent Selection using Effectiveness Estimation</a:t>
            </a:r>
            <a:endParaRPr lang="en-US" sz="2400" dirty="0"/>
          </a:p>
        </p:txBody>
      </p:sp>
      <p:grpSp>
        <p:nvGrpSpPr>
          <p:cNvPr id="2" name="Group 453"/>
          <p:cNvGrpSpPr/>
          <p:nvPr/>
        </p:nvGrpSpPr>
        <p:grpSpPr>
          <a:xfrm>
            <a:off x="-762000" y="3245481"/>
            <a:ext cx="2789464" cy="2932689"/>
            <a:chOff x="3886200" y="2590800"/>
            <a:chExt cx="3124200" cy="3524384"/>
          </a:xfrm>
        </p:grpSpPr>
        <p:sp>
          <p:nvSpPr>
            <p:cNvPr id="54" name="TextBox 53"/>
            <p:cNvSpPr txBox="1"/>
            <p:nvPr/>
          </p:nvSpPr>
          <p:spPr>
            <a:xfrm>
              <a:off x="3886200" y="5486400"/>
              <a:ext cx="3124200" cy="628784"/>
            </a:xfrm>
            <a:prstGeom prst="rect">
              <a:avLst/>
            </a:prstGeom>
            <a:noFill/>
          </p:spPr>
          <p:txBody>
            <a:bodyPr wrap="square" rtlCol="0">
              <a:spAutoFit/>
            </a:bodyPr>
            <a:lstStyle/>
            <a:p>
              <a:pPr algn="ctr"/>
              <a:r>
                <a:rPr lang="en-US" sz="1400" dirty="0" smtClean="0"/>
                <a:t>Results </a:t>
              </a:r>
            </a:p>
            <a:p>
              <a:pPr algn="ctr"/>
              <a:r>
                <a:rPr lang="en-US" sz="1400" dirty="0" smtClean="0"/>
                <a:t>Sets</a:t>
              </a:r>
              <a:endParaRPr lang="en-US" sz="1400" dirty="0"/>
            </a:p>
          </p:txBody>
        </p:sp>
        <p:sp>
          <p:nvSpPr>
            <p:cNvPr id="55" name="Multidocument 54"/>
            <p:cNvSpPr/>
            <p:nvPr/>
          </p:nvSpPr>
          <p:spPr>
            <a:xfrm>
              <a:off x="4934843" y="3550920"/>
              <a:ext cx="970854" cy="822960"/>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6" name="Multidocument 55"/>
            <p:cNvSpPr/>
            <p:nvPr/>
          </p:nvSpPr>
          <p:spPr>
            <a:xfrm>
              <a:off x="4934843" y="4511040"/>
              <a:ext cx="970854" cy="822960"/>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57" name="Multidocument 56"/>
            <p:cNvSpPr/>
            <p:nvPr/>
          </p:nvSpPr>
          <p:spPr>
            <a:xfrm>
              <a:off x="4896546" y="2590800"/>
              <a:ext cx="970854" cy="822960"/>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grpSp>
      <p:sp>
        <p:nvSpPr>
          <p:cNvPr id="52" name="Multidocument 51"/>
          <p:cNvSpPr/>
          <p:nvPr/>
        </p:nvSpPr>
        <p:spPr>
          <a:xfrm>
            <a:off x="7896166" y="1733349"/>
            <a:ext cx="866834" cy="684797"/>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3" name="TextBox 52"/>
          <p:cNvSpPr txBox="1"/>
          <p:nvPr/>
        </p:nvSpPr>
        <p:spPr>
          <a:xfrm>
            <a:off x="6934200" y="1219200"/>
            <a:ext cx="2789464" cy="523220"/>
          </a:xfrm>
          <a:prstGeom prst="rect">
            <a:avLst/>
          </a:prstGeom>
          <a:noFill/>
        </p:spPr>
        <p:txBody>
          <a:bodyPr wrap="square" rtlCol="0">
            <a:spAutoFit/>
          </a:bodyPr>
          <a:lstStyle/>
          <a:p>
            <a:pPr algn="ctr"/>
            <a:r>
              <a:rPr lang="en-US" sz="1400" dirty="0" smtClean="0"/>
              <a:t>Final</a:t>
            </a:r>
          </a:p>
          <a:p>
            <a:pPr algn="ctr"/>
            <a:r>
              <a:rPr lang="en-US" sz="1400" dirty="0" smtClean="0"/>
              <a:t>Results</a:t>
            </a:r>
            <a:endParaRPr lang="en-US" sz="1400" dirty="0"/>
          </a:p>
        </p:txBody>
      </p:sp>
      <p:cxnSp>
        <p:nvCxnSpPr>
          <p:cNvPr id="40" name="Straight Connector 39"/>
          <p:cNvCxnSpPr/>
          <p:nvPr/>
        </p:nvCxnSpPr>
        <p:spPr>
          <a:xfrm>
            <a:off x="283029" y="2754114"/>
            <a:ext cx="8708571" cy="14110"/>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sp>
        <p:nvSpPr>
          <p:cNvPr id="41" name="TextBox 40"/>
          <p:cNvSpPr txBox="1"/>
          <p:nvPr/>
        </p:nvSpPr>
        <p:spPr>
          <a:xfrm>
            <a:off x="4030436" y="2438400"/>
            <a:ext cx="1836964" cy="307777"/>
          </a:xfrm>
          <a:prstGeom prst="rect">
            <a:avLst/>
          </a:prstGeom>
          <a:noFill/>
        </p:spPr>
        <p:txBody>
          <a:bodyPr wrap="square" rtlCol="0">
            <a:spAutoFit/>
          </a:bodyPr>
          <a:lstStyle/>
          <a:p>
            <a:r>
              <a:rPr lang="en-US" sz="1400" dirty="0" smtClean="0"/>
              <a:t>IR System</a:t>
            </a:r>
            <a:endParaRPr lang="en-US" sz="1400" dirty="0"/>
          </a:p>
        </p:txBody>
      </p:sp>
      <p:graphicFrame>
        <p:nvGraphicFramePr>
          <p:cNvPr id="58" name="Table 57"/>
          <p:cNvGraphicFramePr>
            <a:graphicFrameLocks noGrp="1"/>
          </p:cNvGraphicFramePr>
          <p:nvPr/>
        </p:nvGraphicFramePr>
        <p:xfrm>
          <a:off x="1746933" y="3400198"/>
          <a:ext cx="1507560" cy="243840"/>
        </p:xfrm>
        <a:graphic>
          <a:graphicData uri="http://schemas.openxmlformats.org/drawingml/2006/table">
            <a:tbl>
              <a:tblPr firstRow="1" bandRow="1">
                <a:tableStyleId>{69CF1AB2-1976-4502-BF36-3FF5EA218861}</a:tableStyleId>
              </a:tblPr>
              <a:tblGrid>
                <a:gridCol w="376890"/>
                <a:gridCol w="376890"/>
                <a:gridCol w="376890"/>
                <a:gridCol w="376890"/>
              </a:tblGrid>
              <a:tr h="0">
                <a:tc>
                  <a:txBody>
                    <a:bodyPr/>
                    <a:lstStyle/>
                    <a:p>
                      <a:r>
                        <a:rPr lang="en-US" sz="1000" dirty="0" smtClean="0"/>
                        <a:t>f11</a:t>
                      </a:r>
                      <a:endParaRPr lang="en-US" sz="1000" b="0" dirty="0"/>
                    </a:p>
                  </a:txBody>
                  <a:tcPr/>
                </a:tc>
                <a:tc>
                  <a:txBody>
                    <a:bodyPr/>
                    <a:lstStyle/>
                    <a:p>
                      <a:r>
                        <a:rPr lang="en-US" sz="1000" dirty="0" smtClean="0"/>
                        <a:t>f12</a:t>
                      </a:r>
                      <a:endParaRPr lang="en-US" sz="1000" b="0" dirty="0"/>
                    </a:p>
                  </a:txBody>
                  <a:tcPr/>
                </a:tc>
                <a:tc>
                  <a:txBody>
                    <a:bodyPr/>
                    <a:lstStyle/>
                    <a:p>
                      <a:r>
                        <a:rPr lang="en-US" sz="1000" dirty="0" smtClean="0"/>
                        <a:t>…</a:t>
                      </a:r>
                      <a:endParaRPr lang="en-US" sz="1000" b="0" dirty="0"/>
                    </a:p>
                  </a:txBody>
                  <a:tcPr/>
                </a:tc>
                <a:tc>
                  <a:txBody>
                    <a:bodyPr/>
                    <a:lstStyle/>
                    <a:p>
                      <a:r>
                        <a:rPr lang="en-US" sz="1000" dirty="0" smtClean="0"/>
                        <a:t>f1n</a:t>
                      </a:r>
                      <a:endParaRPr lang="en-US" sz="1000" b="0" dirty="0"/>
                    </a:p>
                  </a:txBody>
                  <a:tcPr/>
                </a:tc>
              </a:tr>
            </a:tbl>
          </a:graphicData>
        </a:graphic>
      </p:graphicFrame>
      <p:graphicFrame>
        <p:nvGraphicFramePr>
          <p:cNvPr id="59" name="Table 58"/>
          <p:cNvGraphicFramePr>
            <a:graphicFrameLocks noGrp="1"/>
          </p:cNvGraphicFramePr>
          <p:nvPr/>
        </p:nvGraphicFramePr>
        <p:xfrm>
          <a:off x="1769040" y="4201484"/>
          <a:ext cx="1507560" cy="243840"/>
        </p:xfrm>
        <a:graphic>
          <a:graphicData uri="http://schemas.openxmlformats.org/drawingml/2006/table">
            <a:tbl>
              <a:tblPr firstRow="1" bandRow="1">
                <a:tableStyleId>{69CF1AB2-1976-4502-BF36-3FF5EA218861}</a:tableStyleId>
              </a:tblPr>
              <a:tblGrid>
                <a:gridCol w="376890"/>
                <a:gridCol w="376890"/>
                <a:gridCol w="376890"/>
                <a:gridCol w="376890"/>
              </a:tblGrid>
              <a:tr h="0">
                <a:tc>
                  <a:txBody>
                    <a:bodyPr/>
                    <a:lstStyle/>
                    <a:p>
                      <a:r>
                        <a:rPr lang="en-US" sz="1000" dirty="0" smtClean="0"/>
                        <a:t>f21</a:t>
                      </a:r>
                      <a:endParaRPr lang="en-US" sz="1000" b="0" dirty="0"/>
                    </a:p>
                  </a:txBody>
                  <a:tcPr/>
                </a:tc>
                <a:tc>
                  <a:txBody>
                    <a:bodyPr/>
                    <a:lstStyle/>
                    <a:p>
                      <a:r>
                        <a:rPr lang="en-US" sz="1000" dirty="0" smtClean="0"/>
                        <a:t>f22</a:t>
                      </a:r>
                      <a:endParaRPr lang="en-US" sz="1000" b="0" dirty="0"/>
                    </a:p>
                  </a:txBody>
                  <a:tcPr/>
                </a:tc>
                <a:tc>
                  <a:txBody>
                    <a:bodyPr/>
                    <a:lstStyle/>
                    <a:p>
                      <a:r>
                        <a:rPr lang="en-US" sz="1000" dirty="0" smtClean="0"/>
                        <a:t>…</a:t>
                      </a:r>
                      <a:endParaRPr lang="en-US" sz="1000" b="0" dirty="0"/>
                    </a:p>
                  </a:txBody>
                  <a:tcPr/>
                </a:tc>
                <a:tc>
                  <a:txBody>
                    <a:bodyPr/>
                    <a:lstStyle/>
                    <a:p>
                      <a:r>
                        <a:rPr lang="en-US" sz="1000" dirty="0" smtClean="0"/>
                        <a:t>f2n</a:t>
                      </a:r>
                      <a:endParaRPr lang="en-US" sz="1000" b="0" dirty="0"/>
                    </a:p>
                  </a:txBody>
                  <a:tcPr/>
                </a:tc>
              </a:tr>
            </a:tbl>
          </a:graphicData>
        </a:graphic>
      </p:graphicFrame>
      <p:graphicFrame>
        <p:nvGraphicFramePr>
          <p:cNvPr id="60" name="Table 59"/>
          <p:cNvGraphicFramePr>
            <a:graphicFrameLocks noGrp="1"/>
          </p:cNvGraphicFramePr>
          <p:nvPr/>
        </p:nvGraphicFramePr>
        <p:xfrm>
          <a:off x="1769040" y="4998058"/>
          <a:ext cx="1507560" cy="243840"/>
        </p:xfrm>
        <a:graphic>
          <a:graphicData uri="http://schemas.openxmlformats.org/drawingml/2006/table">
            <a:tbl>
              <a:tblPr firstRow="1" bandRow="1">
                <a:tableStyleId>{69CF1AB2-1976-4502-BF36-3FF5EA218861}</a:tableStyleId>
              </a:tblPr>
              <a:tblGrid>
                <a:gridCol w="376890"/>
                <a:gridCol w="376890"/>
                <a:gridCol w="376890"/>
                <a:gridCol w="376890"/>
              </a:tblGrid>
              <a:tr h="0">
                <a:tc>
                  <a:txBody>
                    <a:bodyPr/>
                    <a:lstStyle/>
                    <a:p>
                      <a:r>
                        <a:rPr lang="en-US" sz="1000" dirty="0" smtClean="0"/>
                        <a:t>f31</a:t>
                      </a:r>
                      <a:endParaRPr lang="en-US" sz="1000" b="0" dirty="0"/>
                    </a:p>
                  </a:txBody>
                  <a:tcPr/>
                </a:tc>
                <a:tc>
                  <a:txBody>
                    <a:bodyPr/>
                    <a:lstStyle/>
                    <a:p>
                      <a:r>
                        <a:rPr lang="en-US" sz="1000" dirty="0" smtClean="0"/>
                        <a:t>f32</a:t>
                      </a:r>
                      <a:endParaRPr lang="en-US" sz="1000" b="0" dirty="0"/>
                    </a:p>
                  </a:txBody>
                  <a:tcPr/>
                </a:tc>
                <a:tc>
                  <a:txBody>
                    <a:bodyPr/>
                    <a:lstStyle/>
                    <a:p>
                      <a:r>
                        <a:rPr lang="en-US" sz="1000" dirty="0" smtClean="0"/>
                        <a:t>…</a:t>
                      </a:r>
                      <a:endParaRPr lang="en-US" sz="1000" b="0" dirty="0"/>
                    </a:p>
                  </a:txBody>
                  <a:tcPr/>
                </a:tc>
                <a:tc>
                  <a:txBody>
                    <a:bodyPr/>
                    <a:lstStyle/>
                    <a:p>
                      <a:r>
                        <a:rPr lang="en-US" sz="1000" dirty="0" smtClean="0"/>
                        <a:t>f3n</a:t>
                      </a:r>
                      <a:endParaRPr lang="en-US" sz="1000" b="0" dirty="0"/>
                    </a:p>
                  </a:txBody>
                  <a:tcPr/>
                </a:tc>
              </a:tr>
            </a:tbl>
          </a:graphicData>
        </a:graphic>
      </p:graphicFrame>
      <p:sp>
        <p:nvSpPr>
          <p:cNvPr id="95" name="TextBox 94"/>
          <p:cNvSpPr txBox="1"/>
          <p:nvPr/>
        </p:nvSpPr>
        <p:spPr>
          <a:xfrm>
            <a:off x="1746933" y="5257800"/>
            <a:ext cx="1524000" cy="307777"/>
          </a:xfrm>
          <a:prstGeom prst="rect">
            <a:avLst/>
          </a:prstGeom>
          <a:noFill/>
        </p:spPr>
        <p:txBody>
          <a:bodyPr wrap="square" rtlCol="0">
            <a:spAutoFit/>
          </a:bodyPr>
          <a:lstStyle/>
          <a:p>
            <a:pPr algn="ctr"/>
            <a:r>
              <a:rPr lang="en-US" sz="1400" dirty="0" smtClean="0"/>
              <a:t>Features</a:t>
            </a:r>
          </a:p>
        </p:txBody>
      </p:sp>
      <p:grpSp>
        <p:nvGrpSpPr>
          <p:cNvPr id="3" name="Group 96"/>
          <p:cNvGrpSpPr/>
          <p:nvPr/>
        </p:nvGrpSpPr>
        <p:grpSpPr>
          <a:xfrm>
            <a:off x="1295400" y="2392212"/>
            <a:ext cx="7772400" cy="3246588"/>
            <a:chOff x="1447800" y="2392212"/>
            <a:chExt cx="7772400" cy="3246588"/>
          </a:xfrm>
        </p:grpSpPr>
        <p:sp>
          <p:nvSpPr>
            <p:cNvPr id="50" name="Predefined Process 49"/>
            <p:cNvSpPr/>
            <p:nvPr/>
          </p:nvSpPr>
          <p:spPr>
            <a:xfrm>
              <a:off x="3962400" y="4036933"/>
              <a:ext cx="1311320"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Learning </a:t>
              </a:r>
            </a:p>
            <a:p>
              <a:pPr algn="ctr"/>
              <a:r>
                <a:rPr lang="en-US" sz="1200" dirty="0" smtClean="0">
                  <a:solidFill>
                    <a:schemeClr val="tx1"/>
                  </a:solidFill>
                </a:rPr>
                <a:t>Formulation</a:t>
              </a:r>
            </a:p>
          </p:txBody>
        </p:sp>
        <p:cxnSp>
          <p:nvCxnSpPr>
            <p:cNvPr id="51" name="Straight Arrow Connector 50"/>
            <p:cNvCxnSpPr>
              <a:stCxn id="75" idx="0"/>
              <a:endCxn id="52" idx="2"/>
            </p:cNvCxnSpPr>
            <p:nvPr/>
          </p:nvCxnSpPr>
          <p:spPr>
            <a:xfrm rot="16200000" flipV="1">
              <a:off x="7582221" y="3231697"/>
              <a:ext cx="1685324" cy="63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a:off x="3505200" y="4343400"/>
              <a:ext cx="391886" cy="5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9" name="Multidocument 38"/>
            <p:cNvSpPr/>
            <p:nvPr/>
          </p:nvSpPr>
          <p:spPr>
            <a:xfrm>
              <a:off x="5914966" y="3999329"/>
              <a:ext cx="866834" cy="684796"/>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42" name="Multidocument 41"/>
            <p:cNvSpPr/>
            <p:nvPr/>
          </p:nvSpPr>
          <p:spPr>
            <a:xfrm>
              <a:off x="5901593" y="4798258"/>
              <a:ext cx="866834" cy="684796"/>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43" name="Multidocument 42"/>
            <p:cNvSpPr/>
            <p:nvPr/>
          </p:nvSpPr>
          <p:spPr>
            <a:xfrm>
              <a:off x="5867400" y="3200400"/>
              <a:ext cx="866834" cy="684796"/>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cxnSp>
          <p:nvCxnSpPr>
            <p:cNvPr id="65" name="Straight Arrow Connector 64"/>
            <p:cNvCxnSpPr/>
            <p:nvPr/>
          </p:nvCxnSpPr>
          <p:spPr>
            <a:xfrm flipV="1">
              <a:off x="5334000" y="3657600"/>
              <a:ext cx="457200" cy="304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p:nvPr/>
          </p:nvCxnSpPr>
          <p:spPr>
            <a:xfrm>
              <a:off x="5334000" y="4350179"/>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5334000" y="4648200"/>
              <a:ext cx="533400" cy="381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5" name="Predefined Process 74"/>
            <p:cNvSpPr/>
            <p:nvPr/>
          </p:nvSpPr>
          <p:spPr>
            <a:xfrm>
              <a:off x="7772400" y="4077536"/>
              <a:ext cx="1311320"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solidFill>
                    <a:schemeClr val="tx1"/>
                  </a:solidFill>
                </a:rPr>
                <a:t>Selection</a:t>
              </a:r>
            </a:p>
            <a:p>
              <a:pPr algn="ctr"/>
              <a:r>
                <a:rPr lang="en-US" sz="1200" dirty="0" smtClean="0">
                  <a:solidFill>
                    <a:schemeClr val="tx1"/>
                  </a:solidFill>
                </a:rPr>
                <a:t>or</a:t>
              </a:r>
            </a:p>
            <a:p>
              <a:pPr algn="ctr"/>
              <a:r>
                <a:rPr lang="en-US" sz="1200" dirty="0" smtClean="0">
                  <a:solidFill>
                    <a:schemeClr val="tx1"/>
                  </a:solidFill>
                </a:rPr>
                <a:t>Fusion</a:t>
              </a:r>
            </a:p>
          </p:txBody>
        </p:sp>
        <p:sp>
          <p:nvSpPr>
            <p:cNvPr id="80" name="TextBox 79"/>
            <p:cNvSpPr txBox="1"/>
            <p:nvPr/>
          </p:nvSpPr>
          <p:spPr>
            <a:xfrm>
              <a:off x="6705600" y="3276600"/>
              <a:ext cx="685800" cy="369332"/>
            </a:xfrm>
            <a:prstGeom prst="rect">
              <a:avLst/>
            </a:prstGeom>
            <a:noFill/>
          </p:spPr>
          <p:txBody>
            <a:bodyPr wrap="square" rtlCol="0">
              <a:spAutoFit/>
            </a:bodyPr>
            <a:lstStyle/>
            <a:p>
              <a:r>
                <a:rPr lang="en-US" dirty="0" smtClean="0"/>
                <a:t>0.05</a:t>
              </a:r>
              <a:endParaRPr lang="en-US" dirty="0"/>
            </a:p>
          </p:txBody>
        </p:sp>
        <p:sp>
          <p:nvSpPr>
            <p:cNvPr id="81" name="TextBox 80"/>
            <p:cNvSpPr txBox="1"/>
            <p:nvPr/>
          </p:nvSpPr>
          <p:spPr>
            <a:xfrm>
              <a:off x="6705600" y="4126468"/>
              <a:ext cx="685800" cy="369332"/>
            </a:xfrm>
            <a:prstGeom prst="rect">
              <a:avLst/>
            </a:prstGeom>
            <a:noFill/>
          </p:spPr>
          <p:txBody>
            <a:bodyPr wrap="square" rtlCol="0">
              <a:spAutoFit/>
            </a:bodyPr>
            <a:lstStyle/>
            <a:p>
              <a:r>
                <a:rPr lang="en-US" dirty="0" smtClean="0"/>
                <a:t>0.75</a:t>
              </a:r>
              <a:endParaRPr lang="en-US" dirty="0"/>
            </a:p>
          </p:txBody>
        </p:sp>
        <p:sp>
          <p:nvSpPr>
            <p:cNvPr id="82" name="TextBox 81"/>
            <p:cNvSpPr txBox="1"/>
            <p:nvPr/>
          </p:nvSpPr>
          <p:spPr>
            <a:xfrm>
              <a:off x="6705600" y="4876800"/>
              <a:ext cx="685800" cy="369332"/>
            </a:xfrm>
            <a:prstGeom prst="rect">
              <a:avLst/>
            </a:prstGeom>
            <a:noFill/>
          </p:spPr>
          <p:txBody>
            <a:bodyPr wrap="square" rtlCol="0">
              <a:spAutoFit/>
            </a:bodyPr>
            <a:lstStyle/>
            <a:p>
              <a:r>
                <a:rPr lang="en-US" dirty="0" smtClean="0"/>
                <a:t>0.20</a:t>
              </a:r>
              <a:endParaRPr lang="en-US" dirty="0"/>
            </a:p>
          </p:txBody>
        </p:sp>
        <p:cxnSp>
          <p:nvCxnSpPr>
            <p:cNvPr id="84" name="Straight Arrow Connector 83"/>
            <p:cNvCxnSpPr/>
            <p:nvPr/>
          </p:nvCxnSpPr>
          <p:spPr>
            <a:xfrm>
              <a:off x="7315201" y="3581398"/>
              <a:ext cx="457199" cy="38100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stCxn id="82" idx="3"/>
            </p:cNvCxnSpPr>
            <p:nvPr/>
          </p:nvCxnSpPr>
          <p:spPr>
            <a:xfrm flipV="1">
              <a:off x="7391400" y="4724400"/>
              <a:ext cx="304800" cy="33706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0" name="Straight Arrow Connector 89"/>
            <p:cNvCxnSpPr/>
            <p:nvPr/>
          </p:nvCxnSpPr>
          <p:spPr>
            <a:xfrm>
              <a:off x="7239000" y="4343400"/>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6" name="Rectangle 95"/>
            <p:cNvSpPr/>
            <p:nvPr/>
          </p:nvSpPr>
          <p:spPr>
            <a:xfrm>
              <a:off x="1447800" y="3048000"/>
              <a:ext cx="7772400" cy="2590800"/>
            </a:xfrm>
            <a:prstGeom prst="rect">
              <a:avLst/>
            </a:prstGeom>
            <a:noFill/>
            <a:ln w="25400">
              <a:solidFill>
                <a:schemeClr val="accent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98" name="Straight Arrow Connector 97"/>
          <p:cNvCxnSpPr/>
          <p:nvPr/>
        </p:nvCxnSpPr>
        <p:spPr>
          <a:xfrm>
            <a:off x="1143000" y="3505200"/>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1" name="Straight Arrow Connector 100"/>
          <p:cNvCxnSpPr/>
          <p:nvPr/>
        </p:nvCxnSpPr>
        <p:spPr>
          <a:xfrm>
            <a:off x="1143000" y="4341812"/>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a:off x="1143000" y="5105400"/>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3429000" y="5715000"/>
            <a:ext cx="4191000" cy="381000"/>
          </a:xfrm>
          <a:prstGeom prst="rect">
            <a:avLst/>
          </a:prstGeom>
          <a:noFill/>
        </p:spPr>
        <p:txBody>
          <a:bodyPr wrap="square" rtlCol="0">
            <a:spAutoFit/>
          </a:bodyPr>
          <a:lstStyle/>
          <a:p>
            <a:pPr algn="ctr"/>
            <a:r>
              <a:rPr lang="en-US" dirty="0" smtClean="0"/>
              <a:t>Query Dependent Approach</a:t>
            </a:r>
            <a:endParaRPr lang="en-US" dirty="0"/>
          </a:p>
        </p:txBody>
      </p:sp>
      <p:sp>
        <p:nvSpPr>
          <p:cNvPr id="44" name="TextBox 43"/>
          <p:cNvSpPr txBox="1"/>
          <p:nvPr/>
        </p:nvSpPr>
        <p:spPr>
          <a:xfrm>
            <a:off x="2057400" y="1981200"/>
            <a:ext cx="794479" cy="307777"/>
          </a:xfrm>
          <a:prstGeom prst="rect">
            <a:avLst/>
          </a:prstGeom>
          <a:noFill/>
        </p:spPr>
        <p:txBody>
          <a:bodyPr wrap="square" rtlCol="0">
            <a:spAutoFit/>
          </a:bodyPr>
          <a:lstStyle/>
          <a:p>
            <a:r>
              <a:rPr lang="en-US" sz="1400" dirty="0" smtClean="0"/>
              <a:t>Query</a:t>
            </a:r>
            <a:endParaRPr lang="en-US" sz="1400" dirty="0"/>
          </a:p>
        </p:txBody>
      </p:sp>
      <p:cxnSp>
        <p:nvCxnSpPr>
          <p:cNvPr id="45" name="Straight Arrow Connector 44"/>
          <p:cNvCxnSpPr/>
          <p:nvPr/>
        </p:nvCxnSpPr>
        <p:spPr>
          <a:xfrm rot="5400000">
            <a:off x="1932286" y="2757056"/>
            <a:ext cx="873261" cy="134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3004963474"/>
      </p:ext>
    </p:extLst>
  </p:cSld>
  <p:clrMapOvr>
    <a:masterClrMapping/>
  </p:clrMapOvr>
  <p:transition xmlns:p14="http://schemas.microsoft.com/office/powerpoint/2010/main" advTm="700"/>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2400" dirty="0" smtClean="0"/>
              <a:t>Research Questions and Main Results</a:t>
            </a:r>
            <a:endParaRPr lang="en-US" sz="2400" dirty="0"/>
          </a:p>
        </p:txBody>
      </p:sp>
      <p:sp>
        <p:nvSpPr>
          <p:cNvPr id="3" name="Content Placeholder 2"/>
          <p:cNvSpPr>
            <a:spLocks noGrp="1"/>
          </p:cNvSpPr>
          <p:nvPr>
            <p:ph idx="1"/>
          </p:nvPr>
        </p:nvSpPr>
        <p:spPr>
          <a:xfrm>
            <a:off x="457200" y="1219200"/>
            <a:ext cx="8229600" cy="5181600"/>
          </a:xfrm>
        </p:spPr>
        <p:txBody>
          <a:bodyPr>
            <a:noAutofit/>
          </a:bodyPr>
          <a:lstStyle/>
          <a:p>
            <a:r>
              <a:rPr lang="en-US" sz="1800" b="1" dirty="0" smtClean="0"/>
              <a:t>How can we estimate effectiveness of retrieval alternatives ?</a:t>
            </a:r>
          </a:p>
          <a:p>
            <a:pPr lvl="1"/>
            <a:r>
              <a:rPr lang="en-US" sz="1800" dirty="0" smtClean="0">
                <a:solidFill>
                  <a:srgbClr val="000000"/>
                </a:solidFill>
              </a:rPr>
              <a:t>Effective and efficient retrieval-based features suitable for Web search.</a:t>
            </a:r>
          </a:p>
          <a:p>
            <a:pPr lvl="1"/>
            <a:r>
              <a:rPr lang="en-US" sz="1800" dirty="0" smtClean="0">
                <a:solidFill>
                  <a:srgbClr val="000000"/>
                </a:solidFill>
              </a:rPr>
              <a:t>Yields strong 0.78 linear correlation with DCG@5 and 0.52 for NDCG@5.</a:t>
            </a:r>
          </a:p>
          <a:p>
            <a:pPr lvl="1"/>
            <a:r>
              <a:rPr lang="en-US" sz="1800" dirty="0" smtClean="0">
                <a:solidFill>
                  <a:srgbClr val="000000"/>
                </a:solidFill>
              </a:rPr>
              <a:t>Readily available during retrieval.</a:t>
            </a:r>
          </a:p>
          <a:p>
            <a:pPr lvl="1">
              <a:buNone/>
            </a:pPr>
            <a:endParaRPr lang="en-US" sz="1800" dirty="0" smtClean="0">
              <a:solidFill>
                <a:srgbClr val="000000"/>
              </a:solidFill>
            </a:endParaRPr>
          </a:p>
          <a:p>
            <a:r>
              <a:rPr lang="en-US" sz="1800" b="1" dirty="0" smtClean="0">
                <a:solidFill>
                  <a:srgbClr val="000000"/>
                </a:solidFill>
              </a:rPr>
              <a:t>Can we select representations and ranking algorithm per query?</a:t>
            </a:r>
          </a:p>
          <a:p>
            <a:pPr lvl="1"/>
            <a:r>
              <a:rPr lang="en-US" sz="1800" dirty="0" smtClean="0">
                <a:solidFill>
                  <a:srgbClr val="000000"/>
                </a:solidFill>
              </a:rPr>
              <a:t>Directly model relative improvements over a baseline.</a:t>
            </a:r>
          </a:p>
          <a:p>
            <a:pPr lvl="1"/>
            <a:r>
              <a:rPr lang="en-US" sz="1800" dirty="0" smtClean="0">
                <a:solidFill>
                  <a:srgbClr val="000000"/>
                </a:solidFill>
              </a:rPr>
              <a:t>4% relative improvement over using original long queries</a:t>
            </a:r>
          </a:p>
          <a:p>
            <a:pPr lvl="1"/>
            <a:r>
              <a:rPr lang="en-US" sz="1800" dirty="0" smtClean="0">
                <a:solidFill>
                  <a:srgbClr val="000000"/>
                </a:solidFill>
              </a:rPr>
              <a:t>3.75% improvement for ranker selection and an additional 1% for fusion.  </a:t>
            </a:r>
          </a:p>
          <a:p>
            <a:pPr lvl="1"/>
            <a:r>
              <a:rPr lang="en-US" sz="1800" dirty="0" smtClean="0">
                <a:solidFill>
                  <a:srgbClr val="000000"/>
                </a:solidFill>
              </a:rPr>
              <a:t>Impact of affected subset of queries is higher (more than 13% on a 5% subset).</a:t>
            </a:r>
          </a:p>
          <a:p>
            <a:pPr lvl="1"/>
            <a:r>
              <a:rPr lang="en-US" sz="1800" dirty="0" smtClean="0">
                <a:solidFill>
                  <a:srgbClr val="000000"/>
                </a:solidFill>
              </a:rPr>
              <a:t>Relative effectiveness is better than independent estimation of individual effectiveness when using retrieval features.</a:t>
            </a:r>
          </a:p>
          <a:p>
            <a:pPr lvl="1"/>
            <a:endParaRPr lang="en-US" sz="1800" dirty="0"/>
          </a:p>
        </p:txBody>
      </p:sp>
      <p:sp>
        <p:nvSpPr>
          <p:cNvPr id="4" name="Slide Number Placeholder 3"/>
          <p:cNvSpPr>
            <a:spLocks noGrp="1"/>
          </p:cNvSpPr>
          <p:nvPr>
            <p:ph type="sldNum" sz="quarter" idx="12"/>
          </p:nvPr>
        </p:nvSpPr>
        <p:spPr/>
        <p:txBody>
          <a:bodyPr/>
          <a:lstStyle/>
          <a:p>
            <a:fld id="{47340730-78B9-46F7-A52E-CECE09B41E38}" type="slidenum">
              <a:rPr lang="en-US" smtClean="0"/>
              <a:pPr/>
              <a:t>89</a:t>
            </a:fld>
            <a:endParaRPr lang="en-US" dirty="0"/>
          </a:p>
        </p:txBody>
      </p:sp>
    </p:spTree>
    <p:extLst>
      <p:ext uri="{BB962C8B-B14F-4D97-AF65-F5344CB8AC3E}">
        <p14:creationId xmlns:p14="http://schemas.microsoft.com/office/powerpoint/2010/main" val="5825346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672261" y="2474863"/>
            <a:ext cx="7867954" cy="2775072"/>
            <a:chOff x="672261" y="2474863"/>
            <a:chExt cx="7867954" cy="2775072"/>
          </a:xfrm>
        </p:grpSpPr>
        <p:pic>
          <p:nvPicPr>
            <p:cNvPr id="3" name="Picture 2"/>
            <p:cNvPicPr>
              <a:picLocks noChangeAspect="1"/>
            </p:cNvPicPr>
            <p:nvPr/>
          </p:nvPicPr>
          <p:blipFill>
            <a:blip r:embed="rId3"/>
            <a:stretch>
              <a:fillRect/>
            </a:stretch>
          </p:blipFill>
          <p:spPr>
            <a:xfrm>
              <a:off x="672261" y="2474863"/>
              <a:ext cx="3384597" cy="2775072"/>
            </a:xfrm>
            <a:prstGeom prst="rect">
              <a:avLst/>
            </a:prstGeom>
            <a:ln>
              <a:solidFill>
                <a:srgbClr val="3366FF"/>
              </a:solidFill>
            </a:ln>
          </p:spPr>
        </p:pic>
        <p:grpSp>
          <p:nvGrpSpPr>
            <p:cNvPr id="12" name="Group 11"/>
            <p:cNvGrpSpPr/>
            <p:nvPr/>
          </p:nvGrpSpPr>
          <p:grpSpPr>
            <a:xfrm>
              <a:off x="5823861" y="2512213"/>
              <a:ext cx="2716354" cy="2339258"/>
              <a:chOff x="5352392" y="2512213"/>
              <a:chExt cx="2716354" cy="2339258"/>
            </a:xfrm>
          </p:grpSpPr>
          <p:pic>
            <p:nvPicPr>
              <p:cNvPr id="4" name="Picture 3"/>
              <p:cNvPicPr>
                <a:picLocks noChangeAspect="1"/>
              </p:cNvPicPr>
              <p:nvPr/>
            </p:nvPicPr>
            <p:blipFill>
              <a:blip r:embed="rId4"/>
              <a:stretch>
                <a:fillRect/>
              </a:stretch>
            </p:blipFill>
            <p:spPr>
              <a:xfrm>
                <a:off x="5352392" y="2512213"/>
                <a:ext cx="1893897" cy="1407092"/>
              </a:xfrm>
              <a:prstGeom prst="rect">
                <a:avLst/>
              </a:prstGeom>
              <a:noFill/>
              <a:ln>
                <a:solidFill>
                  <a:srgbClr val="3366FF"/>
                </a:solidFill>
              </a:ln>
            </p:spPr>
          </p:pic>
          <p:pic>
            <p:nvPicPr>
              <p:cNvPr id="2" name="Picture 1"/>
              <p:cNvPicPr>
                <a:picLocks noChangeAspect="1"/>
              </p:cNvPicPr>
              <p:nvPr/>
            </p:nvPicPr>
            <p:blipFill>
              <a:blip r:embed="rId5"/>
              <a:stretch>
                <a:fillRect/>
              </a:stretch>
            </p:blipFill>
            <p:spPr>
              <a:xfrm>
                <a:off x="5618002" y="2791987"/>
                <a:ext cx="1901372" cy="1572739"/>
              </a:xfrm>
              <a:prstGeom prst="rect">
                <a:avLst/>
              </a:prstGeom>
              <a:ln>
                <a:solidFill>
                  <a:srgbClr val="3366FF"/>
                </a:solidFill>
              </a:ln>
            </p:spPr>
          </p:pic>
          <p:pic>
            <p:nvPicPr>
              <p:cNvPr id="10" name="Picture 9"/>
              <p:cNvPicPr>
                <a:picLocks noChangeAspect="1"/>
              </p:cNvPicPr>
              <p:nvPr/>
            </p:nvPicPr>
            <p:blipFill>
              <a:blip r:embed="rId5"/>
              <a:stretch>
                <a:fillRect/>
              </a:stretch>
            </p:blipFill>
            <p:spPr>
              <a:xfrm>
                <a:off x="5895695" y="3083127"/>
                <a:ext cx="1901372" cy="1572739"/>
              </a:xfrm>
              <a:prstGeom prst="rect">
                <a:avLst/>
              </a:prstGeom>
              <a:ln>
                <a:solidFill>
                  <a:srgbClr val="3366FF"/>
                </a:solidFill>
              </a:ln>
            </p:spPr>
          </p:pic>
          <p:pic>
            <p:nvPicPr>
              <p:cNvPr id="11" name="Picture 10"/>
              <p:cNvPicPr>
                <a:picLocks noChangeAspect="1"/>
              </p:cNvPicPr>
              <p:nvPr/>
            </p:nvPicPr>
            <p:blipFill>
              <a:blip r:embed="rId4"/>
              <a:stretch>
                <a:fillRect/>
              </a:stretch>
            </p:blipFill>
            <p:spPr>
              <a:xfrm>
                <a:off x="6174849" y="3444379"/>
                <a:ext cx="1893897" cy="1407092"/>
              </a:xfrm>
              <a:prstGeom prst="rect">
                <a:avLst/>
              </a:prstGeom>
              <a:noFill/>
              <a:ln>
                <a:solidFill>
                  <a:srgbClr val="3366FF"/>
                </a:solidFill>
              </a:ln>
            </p:spPr>
          </p:pic>
        </p:grpSp>
        <p:cxnSp>
          <p:nvCxnSpPr>
            <p:cNvPr id="14" name="Straight Arrow Connector 13"/>
            <p:cNvCxnSpPr/>
            <p:nvPr/>
          </p:nvCxnSpPr>
          <p:spPr>
            <a:xfrm>
              <a:off x="4357250" y="3919305"/>
              <a:ext cx="104574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a:xfrm>
            <a:off x="489857" y="1105745"/>
            <a:ext cx="8050358" cy="400110"/>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b="1" dirty="0"/>
          </a:p>
        </p:txBody>
      </p:sp>
      <p:sp>
        <p:nvSpPr>
          <p:cNvPr id="16" name="Title 15"/>
          <p:cNvSpPr>
            <a:spLocks noGrp="1"/>
          </p:cNvSpPr>
          <p:nvPr>
            <p:ph type="title"/>
          </p:nvPr>
        </p:nvSpPr>
        <p:spPr/>
        <p:txBody>
          <a:bodyPr/>
          <a:lstStyle/>
          <a:p>
            <a:pPr algn="ctr"/>
            <a:r>
              <a:rPr lang="en-US" dirty="0" smtClean="0"/>
              <a:t>Motivation</a:t>
            </a:r>
            <a:endParaRPr lang="en-US" dirty="0"/>
          </a:p>
        </p:txBody>
      </p:sp>
    </p:spTree>
    <p:extLst>
      <p:ext uri="{BB962C8B-B14F-4D97-AF65-F5344CB8AC3E}">
        <p14:creationId xmlns:p14="http://schemas.microsoft.com/office/powerpoint/2010/main" val="458798552"/>
      </p:ext>
    </p:extLst>
  </p:cSld>
  <p:clrMapOvr>
    <a:masterClrMapping/>
  </p:clrMapOvr>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research interests</a:t>
            </a:r>
            <a:endParaRPr lang="en-US" dirty="0"/>
          </a:p>
        </p:txBody>
      </p:sp>
      <p:sp>
        <p:nvSpPr>
          <p:cNvPr id="4" name="Oval 3"/>
          <p:cNvSpPr/>
          <p:nvPr/>
        </p:nvSpPr>
        <p:spPr>
          <a:xfrm>
            <a:off x="2084552" y="2268482"/>
            <a:ext cx="2426138" cy="2426138"/>
          </a:xfrm>
          <a:prstGeom prst="ellips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Information</a:t>
            </a:r>
          </a:p>
          <a:p>
            <a:pPr algn="ctr"/>
            <a:r>
              <a:rPr lang="en-US" dirty="0" smtClean="0"/>
              <a:t>Extraction</a:t>
            </a:r>
            <a:endParaRPr lang="en-US" dirty="0"/>
          </a:p>
        </p:txBody>
      </p:sp>
      <p:sp>
        <p:nvSpPr>
          <p:cNvPr id="5" name="Oval 4"/>
          <p:cNvSpPr/>
          <p:nvPr/>
        </p:nvSpPr>
        <p:spPr>
          <a:xfrm>
            <a:off x="3953640" y="2220189"/>
            <a:ext cx="2426138" cy="2426138"/>
          </a:xfrm>
          <a:prstGeom prst="ellipse">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Information Retrieval</a:t>
            </a:r>
            <a:endParaRPr lang="en-US" dirty="0"/>
          </a:p>
        </p:txBody>
      </p:sp>
      <p:sp>
        <p:nvSpPr>
          <p:cNvPr id="6" name="Oval 5"/>
          <p:cNvSpPr/>
          <p:nvPr/>
        </p:nvSpPr>
        <p:spPr>
          <a:xfrm>
            <a:off x="3131207" y="3813502"/>
            <a:ext cx="2426138" cy="2426138"/>
          </a:xfrm>
          <a:prstGeom prst="ellipse">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Machine Learning</a:t>
            </a:r>
            <a:endParaRPr lang="en-US" dirty="0"/>
          </a:p>
        </p:txBody>
      </p:sp>
      <p:sp>
        <p:nvSpPr>
          <p:cNvPr id="7" name="Oval 6"/>
          <p:cNvSpPr/>
          <p:nvPr/>
        </p:nvSpPr>
        <p:spPr>
          <a:xfrm>
            <a:off x="5697483" y="1287396"/>
            <a:ext cx="2426138" cy="2426138"/>
          </a:xfrm>
          <a:prstGeom prst="ellipse">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Mobile Systems</a:t>
            </a:r>
            <a:endParaRPr lang="en-US" dirty="0"/>
          </a:p>
        </p:txBody>
      </p:sp>
    </p:spTree>
    <p:extLst>
      <p:ext uri="{BB962C8B-B14F-4D97-AF65-F5344CB8AC3E}">
        <p14:creationId xmlns:p14="http://schemas.microsoft.com/office/powerpoint/2010/main" val="670534350"/>
      </p:ext>
    </p:extLst>
  </p:cSld>
  <p:clrMapOvr>
    <a:masterClrMapping/>
  </p:clrMapOvr>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ounded Rectangle 116"/>
          <p:cNvSpPr/>
          <p:nvPr/>
        </p:nvSpPr>
        <p:spPr>
          <a:xfrm>
            <a:off x="887602" y="3195164"/>
            <a:ext cx="6884534" cy="1119674"/>
          </a:xfrm>
          <a:prstGeom prst="round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98" name="Group 97"/>
          <p:cNvGrpSpPr/>
          <p:nvPr/>
        </p:nvGrpSpPr>
        <p:grpSpPr>
          <a:xfrm>
            <a:off x="1078777" y="3400643"/>
            <a:ext cx="6520200" cy="737346"/>
            <a:chOff x="1078777" y="2853802"/>
            <a:chExt cx="6520200" cy="737346"/>
          </a:xfrm>
        </p:grpSpPr>
        <p:sp>
          <p:nvSpPr>
            <p:cNvPr id="89" name="Predefined Process 88"/>
            <p:cNvSpPr/>
            <p:nvPr/>
          </p:nvSpPr>
          <p:spPr>
            <a:xfrm>
              <a:off x="1078777"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BOW</a:t>
              </a:r>
            </a:p>
            <a:p>
              <a:pPr algn="ctr"/>
              <a:r>
                <a:rPr lang="en-US" sz="1400" dirty="0" smtClean="0"/>
                <a:t>Solver</a:t>
              </a:r>
              <a:endParaRPr lang="en-US" sz="1400" dirty="0"/>
            </a:p>
          </p:txBody>
        </p:sp>
        <p:sp>
          <p:nvSpPr>
            <p:cNvPr id="90" name="Predefined Process 89"/>
            <p:cNvSpPr/>
            <p:nvPr/>
          </p:nvSpPr>
          <p:spPr>
            <a:xfrm>
              <a:off x="2732114"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Tuple </a:t>
              </a:r>
            </a:p>
            <a:p>
              <a:pPr algn="ctr"/>
              <a:r>
                <a:rPr lang="en-US" sz="1400" dirty="0" smtClean="0"/>
                <a:t>Solver</a:t>
              </a:r>
              <a:endParaRPr lang="en-US" sz="1400" dirty="0"/>
            </a:p>
          </p:txBody>
        </p:sp>
        <p:sp>
          <p:nvSpPr>
            <p:cNvPr id="92" name="Predefined Process 91"/>
            <p:cNvSpPr/>
            <p:nvPr/>
          </p:nvSpPr>
          <p:spPr>
            <a:xfrm>
              <a:off x="4644156"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MLN Solver</a:t>
              </a:r>
              <a:endParaRPr lang="en-US" sz="1400" dirty="0"/>
            </a:p>
          </p:txBody>
        </p:sp>
        <p:sp>
          <p:nvSpPr>
            <p:cNvPr id="93" name="TextBox 92"/>
            <p:cNvSpPr txBox="1"/>
            <p:nvPr/>
          </p:nvSpPr>
          <p:spPr>
            <a:xfrm>
              <a:off x="5582359" y="3031311"/>
              <a:ext cx="996844" cy="369332"/>
            </a:xfrm>
            <a:prstGeom prst="rect">
              <a:avLst/>
            </a:prstGeom>
            <a:noFill/>
          </p:spPr>
          <p:txBody>
            <a:bodyPr wrap="square" rtlCol="0">
              <a:spAutoFit/>
            </a:bodyPr>
            <a:lstStyle/>
            <a:p>
              <a:pPr algn="ctr"/>
              <a:r>
                <a:rPr lang="en-US" dirty="0" smtClean="0"/>
                <a:t>…</a:t>
              </a:r>
              <a:endParaRPr lang="en-US" dirty="0"/>
            </a:p>
          </p:txBody>
        </p:sp>
        <p:sp>
          <p:nvSpPr>
            <p:cNvPr id="94" name="Predefined Process 93"/>
            <p:cNvSpPr/>
            <p:nvPr/>
          </p:nvSpPr>
          <p:spPr>
            <a:xfrm>
              <a:off x="6479234"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a:t>
              </a:r>
              <a:endParaRPr lang="en-US" sz="1400" dirty="0"/>
            </a:p>
          </p:txBody>
        </p:sp>
      </p:grpSp>
      <p:sp>
        <p:nvSpPr>
          <p:cNvPr id="95" name="Rounded Rectangle 94"/>
          <p:cNvSpPr/>
          <p:nvPr/>
        </p:nvSpPr>
        <p:spPr>
          <a:xfrm>
            <a:off x="1078777" y="1461037"/>
            <a:ext cx="6520200"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t>Question Interpretation</a:t>
            </a:r>
            <a:endParaRPr lang="en-US" dirty="0"/>
          </a:p>
        </p:txBody>
      </p:sp>
      <p:grpSp>
        <p:nvGrpSpPr>
          <p:cNvPr id="120" name="Group 119"/>
          <p:cNvGrpSpPr/>
          <p:nvPr/>
        </p:nvGrpSpPr>
        <p:grpSpPr>
          <a:xfrm>
            <a:off x="455010" y="5093149"/>
            <a:ext cx="7865513" cy="1092365"/>
            <a:chOff x="614492" y="4904186"/>
            <a:chExt cx="7865513" cy="1092365"/>
          </a:xfrm>
        </p:grpSpPr>
        <p:sp>
          <p:nvSpPr>
            <p:cNvPr id="100" name="Rounded Rectangle 99"/>
            <p:cNvSpPr/>
            <p:nvPr/>
          </p:nvSpPr>
          <p:spPr>
            <a:xfrm>
              <a:off x="614492" y="4904186"/>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101" name="Can 100"/>
            <p:cNvSpPr/>
            <p:nvPr/>
          </p:nvSpPr>
          <p:spPr>
            <a:xfrm>
              <a:off x="751069"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Study</a:t>
              </a:r>
            </a:p>
            <a:p>
              <a:pPr algn="ctr"/>
              <a:r>
                <a:rPr lang="en-US" sz="1400" dirty="0" smtClean="0"/>
                <a:t>guide</a:t>
              </a:r>
              <a:endParaRPr lang="en-US" sz="1400" dirty="0"/>
            </a:p>
          </p:txBody>
        </p:sp>
        <p:sp>
          <p:nvSpPr>
            <p:cNvPr id="104" name="Can 103"/>
            <p:cNvSpPr/>
            <p:nvPr/>
          </p:nvSpPr>
          <p:spPr>
            <a:xfrm>
              <a:off x="1765950"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Web</a:t>
              </a:r>
              <a:endParaRPr lang="en-US" sz="1400" dirty="0"/>
            </a:p>
          </p:txBody>
        </p:sp>
        <p:sp>
          <p:nvSpPr>
            <p:cNvPr id="105" name="Can 104"/>
            <p:cNvSpPr/>
            <p:nvPr/>
          </p:nvSpPr>
          <p:spPr>
            <a:xfrm>
              <a:off x="2808143"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err="1" smtClean="0"/>
                <a:t>Defns</a:t>
              </a:r>
              <a:endParaRPr lang="en-US" sz="1400" dirty="0"/>
            </a:p>
          </p:txBody>
        </p:sp>
        <p:sp>
          <p:nvSpPr>
            <p:cNvPr id="106" name="Can 105"/>
            <p:cNvSpPr/>
            <p:nvPr/>
          </p:nvSpPr>
          <p:spPr>
            <a:xfrm>
              <a:off x="4003244" y="509314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Cause/Effect</a:t>
              </a:r>
              <a:endParaRPr lang="en-US" sz="1400" dirty="0"/>
            </a:p>
          </p:txBody>
        </p:sp>
        <p:sp>
          <p:nvSpPr>
            <p:cNvPr id="107" name="Can 106"/>
            <p:cNvSpPr/>
            <p:nvPr/>
          </p:nvSpPr>
          <p:spPr>
            <a:xfrm>
              <a:off x="5061282" y="5093149"/>
              <a:ext cx="1001737"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Action/Purpose</a:t>
              </a:r>
              <a:endParaRPr lang="en-US" sz="1400" dirty="0"/>
            </a:p>
          </p:txBody>
        </p:sp>
        <p:sp>
          <p:nvSpPr>
            <p:cNvPr id="108" name="TextBox 107"/>
            <p:cNvSpPr txBox="1"/>
            <p:nvPr/>
          </p:nvSpPr>
          <p:spPr>
            <a:xfrm>
              <a:off x="5944507" y="5232553"/>
              <a:ext cx="996844" cy="369332"/>
            </a:xfrm>
            <a:prstGeom prst="rect">
              <a:avLst/>
            </a:prstGeom>
            <a:noFill/>
          </p:spPr>
          <p:txBody>
            <a:bodyPr wrap="square" rtlCol="0">
              <a:spAutoFit/>
            </a:bodyPr>
            <a:lstStyle/>
            <a:p>
              <a:pPr algn="ctr"/>
              <a:r>
                <a:rPr lang="en-US" dirty="0" smtClean="0"/>
                <a:t>…</a:t>
              </a:r>
              <a:endParaRPr lang="en-US" dirty="0"/>
            </a:p>
          </p:txBody>
        </p:sp>
        <p:sp>
          <p:nvSpPr>
            <p:cNvPr id="109" name="Can 108"/>
            <p:cNvSpPr/>
            <p:nvPr/>
          </p:nvSpPr>
          <p:spPr>
            <a:xfrm>
              <a:off x="6811364" y="5093149"/>
              <a:ext cx="1120254"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Taxonomic</a:t>
              </a:r>
              <a:endParaRPr lang="en-US" sz="1400" dirty="0"/>
            </a:p>
          </p:txBody>
        </p:sp>
      </p:grpSp>
      <p:sp>
        <p:nvSpPr>
          <p:cNvPr id="118" name="Down Arrow 117"/>
          <p:cNvSpPr/>
          <p:nvPr/>
        </p:nvSpPr>
        <p:spPr>
          <a:xfrm>
            <a:off x="4182954" y="2648984"/>
            <a:ext cx="284553" cy="477909"/>
          </a:xfrm>
          <a:prstGeom prst="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0" name="Up-Down Arrow 129"/>
          <p:cNvSpPr/>
          <p:nvPr/>
        </p:nvSpPr>
        <p:spPr>
          <a:xfrm>
            <a:off x="4169299" y="4373943"/>
            <a:ext cx="284553" cy="641764"/>
          </a:xfrm>
          <a:prstGeom prst="up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Title 1"/>
          <p:cNvSpPr>
            <a:spLocks noGrp="1"/>
          </p:cNvSpPr>
          <p:nvPr>
            <p:ph type="title"/>
          </p:nvPr>
        </p:nvSpPr>
        <p:spPr>
          <a:xfrm>
            <a:off x="115704" y="312038"/>
            <a:ext cx="8737244" cy="809746"/>
          </a:xfrm>
        </p:spPr>
        <p:txBody>
          <a:bodyPr/>
          <a:lstStyle/>
          <a:p>
            <a:r>
              <a:rPr lang="en-US" dirty="0" smtClean="0"/>
              <a:t>Challenges</a:t>
            </a:r>
            <a:endParaRPr lang="en-US" dirty="0"/>
          </a:p>
        </p:txBody>
      </p:sp>
      <p:sp>
        <p:nvSpPr>
          <p:cNvPr id="139" name="TextBox 138"/>
          <p:cNvSpPr txBox="1"/>
          <p:nvPr/>
        </p:nvSpPr>
        <p:spPr>
          <a:xfrm>
            <a:off x="591586" y="6226475"/>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Open Extractors</a:t>
            </a:r>
            <a:endParaRPr lang="en-US" dirty="0"/>
          </a:p>
        </p:txBody>
      </p:sp>
      <p:sp>
        <p:nvSpPr>
          <p:cNvPr id="140" name="TextBox 139"/>
          <p:cNvSpPr txBox="1"/>
          <p:nvPr/>
        </p:nvSpPr>
        <p:spPr>
          <a:xfrm>
            <a:off x="3659647" y="6219646"/>
            <a:ext cx="466087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Relation-specific</a:t>
            </a:r>
            <a:endParaRPr lang="en-US" dirty="0"/>
          </a:p>
        </p:txBody>
      </p:sp>
      <p:cxnSp>
        <p:nvCxnSpPr>
          <p:cNvPr id="144" name="Straight Connector 143"/>
          <p:cNvCxnSpPr/>
          <p:nvPr/>
        </p:nvCxnSpPr>
        <p:spPr>
          <a:xfrm>
            <a:off x="3645993" y="5093149"/>
            <a:ext cx="13655" cy="1092365"/>
          </a:xfrm>
          <a:prstGeom prst="line">
            <a:avLst/>
          </a:prstGeom>
          <a:ln>
            <a:solidFill>
              <a:schemeClr val="accent2"/>
            </a:solidFill>
            <a:tailEnd type="none"/>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945762" y="4373943"/>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Structured Matching</a:t>
            </a:r>
            <a:endParaRPr lang="en-US" dirty="0"/>
          </a:p>
        </p:txBody>
      </p:sp>
      <p:sp>
        <p:nvSpPr>
          <p:cNvPr id="26" name="TextBox 25"/>
          <p:cNvSpPr txBox="1"/>
          <p:nvPr/>
        </p:nvSpPr>
        <p:spPr>
          <a:xfrm>
            <a:off x="4678701" y="4373943"/>
            <a:ext cx="309343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Probabilistic + Logic</a:t>
            </a:r>
            <a:endParaRPr lang="en-US" dirty="0"/>
          </a:p>
        </p:txBody>
      </p:sp>
      <p:pic>
        <p:nvPicPr>
          <p:cNvPr id="27" name="Picture 26"/>
          <p:cNvPicPr>
            <a:picLocks noChangeAspect="1"/>
          </p:cNvPicPr>
          <p:nvPr/>
        </p:nvPicPr>
        <p:blipFill>
          <a:blip r:embed="rId2"/>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44587897"/>
      </p:ext>
    </p:extLst>
  </p:cSld>
  <p:clrMapOvr>
    <a:masterClrMapping/>
  </p:clrMapOvr>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context</a:t>
            </a:r>
            <a:endParaRPr lang="en-US" dirty="0"/>
          </a:p>
        </p:txBody>
      </p:sp>
      <p:grpSp>
        <p:nvGrpSpPr>
          <p:cNvPr id="22" name="Group 21"/>
          <p:cNvGrpSpPr/>
          <p:nvPr/>
        </p:nvGrpSpPr>
        <p:grpSpPr>
          <a:xfrm>
            <a:off x="697862" y="1208691"/>
            <a:ext cx="8142428" cy="5036854"/>
            <a:chOff x="481674" y="1181888"/>
            <a:chExt cx="8142428" cy="5036854"/>
          </a:xfrm>
        </p:grpSpPr>
        <p:sp>
          <p:nvSpPr>
            <p:cNvPr id="44" name="TextBox 43"/>
            <p:cNvSpPr txBox="1"/>
            <p:nvPr/>
          </p:nvSpPr>
          <p:spPr>
            <a:xfrm>
              <a:off x="599724" y="5849410"/>
              <a:ext cx="1348827" cy="369332"/>
            </a:xfrm>
            <a:prstGeom prst="rect">
              <a:avLst/>
            </a:prstGeom>
            <a:noFill/>
          </p:spPr>
          <p:txBody>
            <a:bodyPr wrap="square" rtlCol="0">
              <a:spAutoFit/>
            </a:bodyPr>
            <a:lstStyle/>
            <a:p>
              <a:r>
                <a:rPr lang="en-US" b="1" dirty="0" smtClean="0"/>
                <a:t>Entities</a:t>
              </a:r>
              <a:endParaRPr lang="en-US" b="1" dirty="0"/>
            </a:p>
          </p:txBody>
        </p:sp>
        <p:sp>
          <p:nvSpPr>
            <p:cNvPr id="45" name="TextBox 44"/>
            <p:cNvSpPr txBox="1"/>
            <p:nvPr/>
          </p:nvSpPr>
          <p:spPr>
            <a:xfrm>
              <a:off x="2588701" y="5849410"/>
              <a:ext cx="1348827" cy="369332"/>
            </a:xfrm>
            <a:prstGeom prst="rect">
              <a:avLst/>
            </a:prstGeom>
            <a:noFill/>
          </p:spPr>
          <p:txBody>
            <a:bodyPr wrap="square" rtlCol="0">
              <a:spAutoFit/>
            </a:bodyPr>
            <a:lstStyle/>
            <a:p>
              <a:r>
                <a:rPr lang="en-US" b="1" dirty="0" smtClean="0"/>
                <a:t>Relations</a:t>
              </a:r>
              <a:endParaRPr lang="en-US" b="1" dirty="0"/>
            </a:p>
          </p:txBody>
        </p:sp>
        <p:sp>
          <p:nvSpPr>
            <p:cNvPr id="46" name="TextBox 45"/>
            <p:cNvSpPr txBox="1"/>
            <p:nvPr/>
          </p:nvSpPr>
          <p:spPr>
            <a:xfrm>
              <a:off x="6664085" y="5849410"/>
              <a:ext cx="1348827" cy="369332"/>
            </a:xfrm>
            <a:prstGeom prst="rect">
              <a:avLst/>
            </a:prstGeom>
            <a:noFill/>
          </p:spPr>
          <p:txBody>
            <a:bodyPr wrap="square" rtlCol="0">
              <a:spAutoFit/>
            </a:bodyPr>
            <a:lstStyle/>
            <a:p>
              <a:r>
                <a:rPr lang="en-US" b="1" dirty="0" smtClean="0"/>
                <a:t>Events</a:t>
              </a:r>
              <a:endParaRPr lang="en-US" b="1" dirty="0"/>
            </a:p>
          </p:txBody>
        </p:sp>
        <p:sp>
          <p:nvSpPr>
            <p:cNvPr id="50" name="TextBox 49"/>
            <p:cNvSpPr txBox="1"/>
            <p:nvPr/>
          </p:nvSpPr>
          <p:spPr>
            <a:xfrm>
              <a:off x="599724" y="4532899"/>
              <a:ext cx="1582795" cy="1015663"/>
            </a:xfrm>
            <a:prstGeom prst="rect">
              <a:avLst/>
            </a:prstGeom>
            <a:noFill/>
          </p:spPr>
          <p:txBody>
            <a:bodyPr wrap="square" rtlCol="0">
              <a:spAutoFit/>
            </a:bodyPr>
            <a:lstStyle/>
            <a:p>
              <a:r>
                <a:rPr lang="en-US" sz="1200" b="1" dirty="0" smtClean="0"/>
                <a:t>Named-entities</a:t>
              </a:r>
            </a:p>
            <a:p>
              <a:r>
                <a:rPr lang="en-US" sz="1200" dirty="0" smtClean="0"/>
                <a:t>Person</a:t>
              </a:r>
            </a:p>
            <a:p>
              <a:r>
                <a:rPr lang="en-US" sz="1200" dirty="0" smtClean="0"/>
                <a:t>Organization</a:t>
              </a:r>
            </a:p>
            <a:p>
              <a:r>
                <a:rPr lang="en-US" sz="1200" dirty="0" smtClean="0"/>
                <a:t>Location</a:t>
              </a:r>
            </a:p>
            <a:p>
              <a:r>
                <a:rPr lang="en-US" sz="1200" dirty="0" smtClean="0"/>
                <a:t>Misc.</a:t>
              </a:r>
              <a:endParaRPr lang="en-US" sz="1200" dirty="0"/>
            </a:p>
          </p:txBody>
        </p:sp>
        <p:sp>
          <p:nvSpPr>
            <p:cNvPr id="51" name="Rectangle 50"/>
            <p:cNvSpPr/>
            <p:nvPr/>
          </p:nvSpPr>
          <p:spPr>
            <a:xfrm>
              <a:off x="481674" y="3239974"/>
              <a:ext cx="2102070" cy="830997"/>
            </a:xfrm>
            <a:prstGeom prst="rect">
              <a:avLst/>
            </a:prstGeom>
          </p:spPr>
          <p:txBody>
            <a:bodyPr wrap="square">
              <a:spAutoFit/>
            </a:bodyPr>
            <a:lstStyle/>
            <a:p>
              <a:r>
                <a:rPr lang="en-US" sz="1200" b="1" dirty="0" smtClean="0"/>
                <a:t>Fine-grained</a:t>
              </a:r>
              <a:endParaRPr lang="en-US" sz="1200" dirty="0" smtClean="0"/>
            </a:p>
            <a:p>
              <a:r>
                <a:rPr lang="en-US" sz="1200" dirty="0" smtClean="0"/>
                <a:t>Actor, Architect, …</a:t>
              </a:r>
            </a:p>
            <a:p>
              <a:r>
                <a:rPr lang="en-US" sz="1200" dirty="0" smtClean="0"/>
                <a:t>Airline</a:t>
              </a:r>
              <a:r>
                <a:rPr lang="en-US" sz="1200" dirty="0"/>
                <a:t>, Sports team, … </a:t>
              </a:r>
            </a:p>
            <a:p>
              <a:r>
                <a:rPr lang="en-US" sz="1200" dirty="0" smtClean="0"/>
                <a:t>City</a:t>
              </a:r>
              <a:r>
                <a:rPr lang="en-US" sz="1200" dirty="0"/>
                <a:t>, Country, mountain, …</a:t>
              </a:r>
              <a:r>
                <a:rPr lang="en-US" sz="1200" dirty="0" smtClean="0"/>
                <a:t>.</a:t>
              </a:r>
              <a:endParaRPr lang="en-US" sz="1200" dirty="0"/>
            </a:p>
          </p:txBody>
        </p:sp>
        <p:sp>
          <p:nvSpPr>
            <p:cNvPr id="54" name="TextBox 53"/>
            <p:cNvSpPr txBox="1"/>
            <p:nvPr/>
          </p:nvSpPr>
          <p:spPr>
            <a:xfrm>
              <a:off x="2182519" y="4025067"/>
              <a:ext cx="1223692" cy="1015663"/>
            </a:xfrm>
            <a:prstGeom prst="rect">
              <a:avLst/>
            </a:prstGeom>
            <a:noFill/>
          </p:spPr>
          <p:txBody>
            <a:bodyPr wrap="square" rtlCol="0">
              <a:spAutoFit/>
            </a:bodyPr>
            <a:lstStyle/>
            <a:p>
              <a:r>
                <a:rPr lang="en-US" sz="1200" b="1" dirty="0" smtClean="0"/>
                <a:t>Traditional IE</a:t>
              </a:r>
            </a:p>
            <a:p>
              <a:r>
                <a:rPr lang="en-US" sz="1200" dirty="0" smtClean="0"/>
                <a:t>acquired-by</a:t>
              </a:r>
            </a:p>
            <a:p>
              <a:r>
                <a:rPr lang="en-US" sz="1200" dirty="0" smtClean="0"/>
                <a:t>employed-by</a:t>
              </a:r>
            </a:p>
            <a:p>
              <a:r>
                <a:rPr lang="en-US" sz="1200" dirty="0"/>
                <a:t>p</a:t>
              </a:r>
              <a:r>
                <a:rPr lang="en-US" sz="1200" dirty="0" smtClean="0"/>
                <a:t>resident-of</a:t>
              </a:r>
            </a:p>
            <a:p>
              <a:r>
                <a:rPr lang="en-US" sz="1200" dirty="0" smtClean="0"/>
                <a:t>…</a:t>
              </a:r>
              <a:endParaRPr lang="en-US" sz="1200" dirty="0"/>
            </a:p>
          </p:txBody>
        </p:sp>
        <p:sp>
          <p:nvSpPr>
            <p:cNvPr id="55" name="TextBox 54"/>
            <p:cNvSpPr txBox="1"/>
            <p:nvPr/>
          </p:nvSpPr>
          <p:spPr>
            <a:xfrm>
              <a:off x="1948551" y="2502746"/>
              <a:ext cx="2180897" cy="830997"/>
            </a:xfrm>
            <a:prstGeom prst="rect">
              <a:avLst/>
            </a:prstGeom>
            <a:noFill/>
          </p:spPr>
          <p:txBody>
            <a:bodyPr wrap="square" rtlCol="0">
              <a:spAutoFit/>
            </a:bodyPr>
            <a:lstStyle/>
            <a:p>
              <a:r>
                <a:rPr lang="en-US" sz="1200" b="1" dirty="0" smtClean="0"/>
                <a:t>Open Relation Extraction</a:t>
              </a:r>
              <a:endParaRPr lang="en-US" sz="1200" b="1" dirty="0"/>
            </a:p>
            <a:p>
              <a:r>
                <a:rPr lang="en-US" sz="1200" dirty="0" smtClean="0"/>
                <a:t>is </a:t>
              </a:r>
              <a:r>
                <a:rPr lang="en-US" sz="1200" dirty="0"/>
                <a:t>an album by, </a:t>
              </a:r>
              <a:endParaRPr lang="en-US" sz="1200" dirty="0" smtClean="0"/>
            </a:p>
            <a:p>
              <a:r>
                <a:rPr lang="en-US" sz="1200" dirty="0" smtClean="0"/>
                <a:t>has </a:t>
              </a:r>
              <a:r>
                <a:rPr lang="en-US" sz="1200" dirty="0"/>
                <a:t>a Ph.D. in, </a:t>
              </a:r>
              <a:endParaRPr lang="en-US" sz="1200" dirty="0" smtClean="0"/>
            </a:p>
            <a:p>
              <a:r>
                <a:rPr lang="en-US" sz="1200" dirty="0" smtClean="0"/>
                <a:t>made </a:t>
              </a:r>
              <a:r>
                <a:rPr lang="en-US" sz="1200" dirty="0"/>
                <a:t>a promise </a:t>
              </a:r>
              <a:r>
                <a:rPr lang="en-US" sz="1200" dirty="0" smtClean="0"/>
                <a:t>to,…</a:t>
              </a:r>
              <a:endParaRPr lang="en-US" sz="1200" dirty="0"/>
            </a:p>
          </p:txBody>
        </p:sp>
        <p:sp>
          <p:nvSpPr>
            <p:cNvPr id="57" name="TextBox 56"/>
            <p:cNvSpPr txBox="1"/>
            <p:nvPr/>
          </p:nvSpPr>
          <p:spPr>
            <a:xfrm>
              <a:off x="6443205" y="1181888"/>
              <a:ext cx="2180897" cy="830997"/>
            </a:xfrm>
            <a:prstGeom prst="rect">
              <a:avLst/>
            </a:prstGeom>
            <a:noFill/>
          </p:spPr>
          <p:txBody>
            <a:bodyPr wrap="square" rtlCol="0">
              <a:spAutoFit/>
            </a:bodyPr>
            <a:lstStyle/>
            <a:p>
              <a:r>
                <a:rPr lang="en-US" sz="1200" b="1" dirty="0" smtClean="0"/>
                <a:t>Open Event Extraction</a:t>
              </a:r>
            </a:p>
            <a:p>
              <a:r>
                <a:rPr lang="en-US" sz="1200" dirty="0" smtClean="0"/>
                <a:t>Acquisition</a:t>
              </a:r>
            </a:p>
            <a:p>
              <a:r>
                <a:rPr lang="en-US" sz="1200" dirty="0" smtClean="0"/>
                <a:t>Research study</a:t>
              </a:r>
            </a:p>
            <a:p>
              <a:r>
                <a:rPr lang="en-US" sz="1200" dirty="0" smtClean="0"/>
                <a:t>Legislation</a:t>
              </a:r>
              <a:endParaRPr lang="en-US" sz="1200" dirty="0"/>
            </a:p>
          </p:txBody>
        </p:sp>
        <p:sp>
          <p:nvSpPr>
            <p:cNvPr id="58" name="TextBox 57"/>
            <p:cNvSpPr txBox="1"/>
            <p:nvPr/>
          </p:nvSpPr>
          <p:spPr>
            <a:xfrm>
              <a:off x="6397098" y="3517236"/>
              <a:ext cx="2180897" cy="1015663"/>
            </a:xfrm>
            <a:prstGeom prst="rect">
              <a:avLst/>
            </a:prstGeom>
            <a:noFill/>
          </p:spPr>
          <p:txBody>
            <a:bodyPr wrap="square" rtlCol="0">
              <a:spAutoFit/>
            </a:bodyPr>
            <a:lstStyle/>
            <a:p>
              <a:r>
                <a:rPr lang="en-US" sz="1200" b="1" dirty="0" smtClean="0"/>
                <a:t>Template-based Extraction</a:t>
              </a:r>
            </a:p>
            <a:p>
              <a:r>
                <a:rPr lang="en-US" sz="1200" dirty="0" smtClean="0"/>
                <a:t>Bombing</a:t>
              </a:r>
            </a:p>
            <a:p>
              <a:r>
                <a:rPr lang="en-US" sz="1200" dirty="0" smtClean="0"/>
                <a:t>Arrest</a:t>
              </a:r>
            </a:p>
            <a:p>
              <a:r>
                <a:rPr lang="en-US" sz="1200" dirty="0" smtClean="0"/>
                <a:t>Arson</a:t>
              </a:r>
            </a:p>
            <a:p>
              <a:r>
                <a:rPr lang="en-US" sz="1200" dirty="0" smtClean="0"/>
                <a:t>…</a:t>
              </a:r>
              <a:endParaRPr lang="en-US" sz="1200" dirty="0"/>
            </a:p>
          </p:txBody>
        </p:sp>
        <p:sp>
          <p:nvSpPr>
            <p:cNvPr id="32" name="TextBox 31"/>
            <p:cNvSpPr txBox="1"/>
            <p:nvPr/>
          </p:nvSpPr>
          <p:spPr>
            <a:xfrm>
              <a:off x="4089381" y="2475134"/>
              <a:ext cx="1997158" cy="83099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b="1" dirty="0" smtClean="0"/>
                <a:t>Rel-gram</a:t>
              </a:r>
              <a:endParaRPr lang="en-US" sz="1200" b="1" dirty="0"/>
            </a:p>
            <a:p>
              <a:r>
                <a:rPr lang="en-US" sz="1200" dirty="0" smtClean="0"/>
                <a:t>x arrests y </a:t>
              </a:r>
              <a:r>
                <a:rPr lang="en-US" sz="1200" dirty="0" smtClean="0">
                  <a:sym typeface="Wingdings"/>
                </a:rPr>
                <a:t> </a:t>
              </a:r>
              <a:r>
                <a:rPr lang="en-US" sz="1200" dirty="0" smtClean="0"/>
                <a:t>x charges y</a:t>
              </a:r>
            </a:p>
            <a:p>
              <a:r>
                <a:rPr lang="en-US" sz="1200" dirty="0" smtClean="0"/>
                <a:t>x study y </a:t>
              </a:r>
              <a:r>
                <a:rPr lang="en-US" sz="1200" dirty="0" smtClean="0">
                  <a:sym typeface="Wingdings"/>
                </a:rPr>
                <a:t> x publish z</a:t>
              </a:r>
              <a:endParaRPr lang="en-US" sz="1200" dirty="0" smtClean="0"/>
            </a:p>
            <a:p>
              <a:r>
                <a:rPr lang="en-US" sz="1200" b="1" dirty="0" smtClean="0"/>
                <a:t>…</a:t>
              </a:r>
            </a:p>
          </p:txBody>
        </p:sp>
        <p:cxnSp>
          <p:nvCxnSpPr>
            <p:cNvPr id="34" name="Straight Arrow Connector 33"/>
            <p:cNvCxnSpPr/>
            <p:nvPr/>
          </p:nvCxnSpPr>
          <p:spPr>
            <a:xfrm flipV="1">
              <a:off x="481674" y="1208691"/>
              <a:ext cx="0" cy="464071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486631" y="5839916"/>
              <a:ext cx="7607501" cy="94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40" name="TextBox 39"/>
          <p:cNvSpPr txBox="1"/>
          <p:nvPr/>
        </p:nvSpPr>
        <p:spPr>
          <a:xfrm>
            <a:off x="6715223" y="2464201"/>
            <a:ext cx="1997158" cy="83099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b="1" dirty="0" smtClean="0"/>
              <a:t>Event Schemas</a:t>
            </a:r>
          </a:p>
          <a:p>
            <a:r>
              <a:rPr lang="en-US" sz="1200" dirty="0" smtClean="0"/>
              <a:t>Acquisition</a:t>
            </a:r>
          </a:p>
          <a:p>
            <a:r>
              <a:rPr lang="en-US" sz="1200" dirty="0" smtClean="0"/>
              <a:t>Research study</a:t>
            </a:r>
          </a:p>
          <a:p>
            <a:r>
              <a:rPr lang="en-US" sz="1200" dirty="0" smtClean="0"/>
              <a:t>Legislation</a:t>
            </a:r>
            <a:endParaRPr lang="en-US" sz="1200" dirty="0"/>
          </a:p>
        </p:txBody>
      </p:sp>
      <p:sp>
        <p:nvSpPr>
          <p:cNvPr id="31" name="TextBox 30"/>
          <p:cNvSpPr txBox="1"/>
          <p:nvPr/>
        </p:nvSpPr>
        <p:spPr>
          <a:xfrm>
            <a:off x="4222738" y="3287480"/>
            <a:ext cx="1851403" cy="276999"/>
          </a:xfrm>
          <a:prstGeom prst="rect">
            <a:avLst/>
          </a:prstGeom>
          <a:noFill/>
        </p:spPr>
        <p:txBody>
          <a:bodyPr wrap="square" rtlCol="0">
            <a:spAutoFit/>
          </a:bodyPr>
          <a:lstStyle/>
          <a:p>
            <a:r>
              <a:rPr lang="en-US" sz="1200" dirty="0" smtClean="0"/>
              <a:t>[AKBC 2012]</a:t>
            </a:r>
            <a:endParaRPr lang="en-US" sz="1200" dirty="0"/>
          </a:p>
        </p:txBody>
      </p:sp>
      <p:sp>
        <p:nvSpPr>
          <p:cNvPr id="52" name="TextBox 51"/>
          <p:cNvSpPr txBox="1"/>
          <p:nvPr/>
        </p:nvSpPr>
        <p:spPr>
          <a:xfrm>
            <a:off x="6618588" y="3259962"/>
            <a:ext cx="1851403" cy="276999"/>
          </a:xfrm>
          <a:prstGeom prst="rect">
            <a:avLst/>
          </a:prstGeom>
          <a:noFill/>
        </p:spPr>
        <p:txBody>
          <a:bodyPr wrap="square" rtlCol="0">
            <a:spAutoFit/>
          </a:bodyPr>
          <a:lstStyle/>
          <a:p>
            <a:r>
              <a:rPr lang="en-US" sz="1200" dirty="0" smtClean="0"/>
              <a:t>[EMNLP 2013]</a:t>
            </a:r>
            <a:endParaRPr lang="en-US" sz="1200" dirty="0"/>
          </a:p>
        </p:txBody>
      </p:sp>
      <p:sp>
        <p:nvSpPr>
          <p:cNvPr id="3" name="Up Arrow 2"/>
          <p:cNvSpPr/>
          <p:nvPr/>
        </p:nvSpPr>
        <p:spPr>
          <a:xfrm>
            <a:off x="1233714" y="4097774"/>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Up Arrow 19"/>
          <p:cNvSpPr/>
          <p:nvPr/>
        </p:nvSpPr>
        <p:spPr>
          <a:xfrm>
            <a:off x="2819411" y="3470025"/>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70542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is this different from approach x?</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Textual entailment for Question Answering</a:t>
            </a:r>
          </a:p>
          <a:p>
            <a:pPr lvl="1"/>
            <a:r>
              <a:rPr lang="en-US" dirty="0" smtClean="0"/>
              <a:t>Task of verifying if a piece of text supports (entails) a hypothesis.</a:t>
            </a:r>
          </a:p>
          <a:p>
            <a:pPr marL="274320" lvl="1" indent="0">
              <a:buNone/>
            </a:pPr>
            <a:r>
              <a:rPr lang="en-US" dirty="0" smtClean="0"/>
              <a:t>text</a:t>
            </a:r>
            <a:r>
              <a:rPr lang="en-US" dirty="0"/>
              <a:t>: </a:t>
            </a:r>
            <a:r>
              <a:rPr lang="en-US" i="1" dirty="0"/>
              <a:t>If you help the needy, God will reward you</a:t>
            </a:r>
            <a:r>
              <a:rPr lang="en-US" dirty="0"/>
              <a:t>.</a:t>
            </a:r>
          </a:p>
          <a:p>
            <a:pPr marL="274320" lvl="1" indent="0">
              <a:buNone/>
            </a:pPr>
            <a:r>
              <a:rPr lang="en-US" dirty="0" smtClean="0"/>
              <a:t>hypothesis</a:t>
            </a:r>
            <a:r>
              <a:rPr lang="en-US" dirty="0"/>
              <a:t>: </a:t>
            </a:r>
            <a:r>
              <a:rPr lang="en-US" i="1" dirty="0"/>
              <a:t>Giving money to a poor man has good consequences</a:t>
            </a:r>
            <a:r>
              <a:rPr lang="en-US" dirty="0"/>
              <a:t>. </a:t>
            </a:r>
          </a:p>
          <a:p>
            <a:pPr lvl="1"/>
            <a:r>
              <a:rPr lang="en-US" dirty="0" smtClean="0"/>
              <a:t>Paraphrasing and feature-based classification of entailment</a:t>
            </a:r>
          </a:p>
          <a:p>
            <a:pPr lvl="1"/>
            <a:r>
              <a:rPr lang="en-US" dirty="0" smtClean="0"/>
              <a:t>Few logic/rule-based approaches.</a:t>
            </a:r>
          </a:p>
          <a:p>
            <a:pPr lvl="1"/>
            <a:endParaRPr lang="en-US" dirty="0"/>
          </a:p>
          <a:p>
            <a:r>
              <a:rPr lang="en-US" dirty="0" smtClean="0"/>
              <a:t>Watson</a:t>
            </a:r>
          </a:p>
          <a:p>
            <a:pPr lvl="1"/>
            <a:r>
              <a:rPr lang="en-US" dirty="0" smtClean="0"/>
              <a:t>Jeopardy focused </a:t>
            </a:r>
          </a:p>
          <a:p>
            <a:pPr lvl="1"/>
            <a:r>
              <a:rPr lang="en-US" dirty="0" smtClean="0"/>
              <a:t>Not a lot of KR:</a:t>
            </a:r>
          </a:p>
          <a:p>
            <a:pPr lvl="2"/>
            <a:r>
              <a:rPr lang="en-US" dirty="0" smtClean="0"/>
              <a:t>Type resolution solved most of the issues</a:t>
            </a:r>
          </a:p>
          <a:p>
            <a:pPr lvl="1"/>
            <a:endParaRPr lang="en-US" dirty="0" smtClean="0"/>
          </a:p>
          <a:p>
            <a:endParaRPr lang="en-US" dirty="0"/>
          </a:p>
          <a:p>
            <a:r>
              <a:rPr lang="en-US" dirty="0" err="1" smtClean="0"/>
              <a:t>Cyc</a:t>
            </a:r>
            <a:endParaRPr lang="en-US" dirty="0"/>
          </a:p>
          <a:p>
            <a:pPr lvl="1"/>
            <a:r>
              <a:rPr lang="en-US" dirty="0" smtClean="0"/>
              <a:t>Monolithic</a:t>
            </a:r>
          </a:p>
          <a:p>
            <a:pPr lvl="1"/>
            <a:r>
              <a:rPr lang="en-US" dirty="0" smtClean="0"/>
              <a:t>Prior efforts unsuccessful (mainly because mapping language to logic)</a:t>
            </a:r>
          </a:p>
          <a:p>
            <a:pPr marL="0" indent="0">
              <a:buNone/>
            </a:pPr>
            <a:r>
              <a:rPr lang="en-US" dirty="0" smtClean="0"/>
              <a:t>	</a:t>
            </a:r>
            <a:endParaRPr lang="en-US" dirty="0"/>
          </a:p>
          <a:p>
            <a:endParaRPr lang="en-US" dirty="0"/>
          </a:p>
          <a:p>
            <a:endParaRPr lang="en-US" dirty="0"/>
          </a:p>
        </p:txBody>
      </p:sp>
    </p:spTree>
    <p:extLst>
      <p:ext uri="{BB962C8B-B14F-4D97-AF65-F5344CB8AC3E}">
        <p14:creationId xmlns:p14="http://schemas.microsoft.com/office/powerpoint/2010/main" val="928812798"/>
      </p:ext>
    </p:extLst>
  </p:cSld>
  <p:clrMapOvr>
    <a:masterClrMapping/>
  </p:clrMapOvr>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Science Questions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94</a:t>
            </a:fld>
            <a:endParaRPr lang="en-US"/>
          </a:p>
        </p:txBody>
      </p:sp>
      <p:sp>
        <p:nvSpPr>
          <p:cNvPr id="5" name="Content Placeholder 2"/>
          <p:cNvSpPr>
            <a:spLocks noGrp="1"/>
          </p:cNvSpPr>
          <p:nvPr>
            <p:ph idx="1"/>
          </p:nvPr>
        </p:nvSpPr>
        <p:spPr>
          <a:xfrm>
            <a:off x="351563" y="1463383"/>
            <a:ext cx="8737244" cy="5023553"/>
          </a:xfrm>
        </p:spPr>
        <p:txBody>
          <a:bodyPr>
            <a:normAutofit fontScale="92500" lnSpcReduction="10000"/>
          </a:bodyPr>
          <a:lstStyle/>
          <a:p>
            <a:pPr marL="68580" indent="0">
              <a:buNone/>
            </a:pPr>
            <a:r>
              <a:rPr lang="en-US" sz="2100" dirty="0" smtClean="0"/>
              <a:t>If </a:t>
            </a:r>
            <a:r>
              <a:rPr lang="en-US" sz="2100" dirty="0"/>
              <a:t>an object is attracted to a magnet, the object is most likely made of </a:t>
            </a:r>
            <a:endParaRPr lang="en-US" sz="2100" dirty="0" smtClean="0"/>
          </a:p>
          <a:p>
            <a:pPr marL="68580" indent="0">
              <a:buNone/>
            </a:pPr>
            <a:r>
              <a:rPr lang="en-US" sz="2100" dirty="0" smtClean="0"/>
              <a:t>(</a:t>
            </a:r>
            <a:r>
              <a:rPr lang="en-US" sz="2100" dirty="0"/>
              <a:t>A) wood (B) plastic (C) cardboard (D) metal </a:t>
            </a:r>
          </a:p>
          <a:p>
            <a:pPr marL="68580" indent="0">
              <a:buNone/>
            </a:pPr>
            <a:endParaRPr lang="en-US" sz="2100" dirty="0"/>
          </a:p>
          <a:p>
            <a:pPr marL="68580" indent="0">
              <a:buNone/>
            </a:pPr>
            <a:r>
              <a:rPr lang="en-US" sz="2100" dirty="0"/>
              <a:t>Which example describes an organism taking in nutrients? </a:t>
            </a:r>
            <a:endParaRPr lang="en-US" sz="2100" dirty="0" smtClean="0"/>
          </a:p>
          <a:p>
            <a:pPr marL="68580" indent="0">
              <a:buNone/>
            </a:pPr>
            <a:r>
              <a:rPr lang="en-US" sz="2100" dirty="0" smtClean="0"/>
              <a:t>(</a:t>
            </a:r>
            <a:r>
              <a:rPr lang="en-US" sz="2100" dirty="0"/>
              <a:t>A) a dog burying a bone (B) a girl eating an apple (C) an insect crawling on a leaf (D) a boy planting tomatoes in a </a:t>
            </a:r>
            <a:r>
              <a:rPr lang="en-US" sz="2100" dirty="0" smtClean="0"/>
              <a:t>garden</a:t>
            </a:r>
          </a:p>
          <a:p>
            <a:pPr marL="68580" indent="0">
              <a:buNone/>
            </a:pPr>
            <a:endParaRPr lang="en-US" sz="2100" dirty="0"/>
          </a:p>
          <a:p>
            <a:pPr marL="68580" indent="0">
              <a:buNone/>
            </a:pPr>
            <a:r>
              <a:rPr lang="en-US" sz="2100" dirty="0" smtClean="0"/>
              <a:t>Growing </a:t>
            </a:r>
            <a:r>
              <a:rPr lang="en-US" sz="2100" dirty="0"/>
              <a:t>thicker fur in the winter helps some animals to </a:t>
            </a:r>
            <a:endParaRPr lang="en-US" sz="2100" dirty="0" smtClean="0"/>
          </a:p>
          <a:p>
            <a:pPr marL="68580" indent="0">
              <a:buNone/>
            </a:pPr>
            <a:r>
              <a:rPr lang="en-US" sz="2100" dirty="0" smtClean="0"/>
              <a:t>(</a:t>
            </a:r>
            <a:r>
              <a:rPr lang="en-US" sz="2100" dirty="0"/>
              <a:t>A) hide from danger (B) attract a mate (C) find food (D) keep warm </a:t>
            </a:r>
          </a:p>
          <a:p>
            <a:pPr marL="68580" indent="0">
              <a:buNone/>
            </a:pPr>
            <a:endParaRPr lang="en-US" sz="2100" dirty="0"/>
          </a:p>
          <a:p>
            <a:pPr marL="68580" indent="0">
              <a:buNone/>
            </a:pPr>
            <a:r>
              <a:rPr lang="en-US" sz="2100" dirty="0" smtClean="0"/>
              <a:t>Which </a:t>
            </a:r>
            <a:r>
              <a:rPr lang="en-US" sz="2100" dirty="0"/>
              <a:t>unit of measurement can </a:t>
            </a:r>
            <a:r>
              <a:rPr lang="en-US" sz="2100" dirty="0" smtClean="0"/>
              <a:t>was used </a:t>
            </a:r>
            <a:r>
              <a:rPr lang="en-US" sz="2100" dirty="0"/>
              <a:t>to </a:t>
            </a:r>
            <a:r>
              <a:rPr lang="en-US" sz="2100" dirty="0" err="1" smtClean="0"/>
              <a:t>descriwas</a:t>
            </a:r>
            <a:r>
              <a:rPr lang="en-US" sz="2100" dirty="0" smtClean="0"/>
              <a:t> the </a:t>
            </a:r>
            <a:r>
              <a:rPr lang="en-US" sz="2100" dirty="0"/>
              <a:t>length of a desk? </a:t>
            </a:r>
            <a:endParaRPr lang="en-US" sz="2100" dirty="0" smtClean="0"/>
          </a:p>
          <a:p>
            <a:pPr marL="68580" indent="0">
              <a:buNone/>
            </a:pPr>
            <a:r>
              <a:rPr lang="en-US" sz="2100" dirty="0" smtClean="0"/>
              <a:t>(</a:t>
            </a:r>
            <a:r>
              <a:rPr lang="en-US" sz="2100" dirty="0"/>
              <a:t>A) centimeters (B) grams (C) liters (D) degrees Celsius </a:t>
            </a:r>
          </a:p>
          <a:p>
            <a:pPr marL="68580" indent="0">
              <a:buNone/>
            </a:pPr>
            <a:endParaRPr lang="en-US" sz="2100" dirty="0"/>
          </a:p>
          <a:p>
            <a:pPr marL="68580" indent="0">
              <a:buNone/>
            </a:pPr>
            <a:r>
              <a:rPr lang="en-US" sz="2100" dirty="0" smtClean="0"/>
              <a:t>A </a:t>
            </a:r>
            <a:r>
              <a:rPr lang="en-US" sz="2100" dirty="0"/>
              <a:t>decrease in air temperature from 60°F to 35°F would most likely cause a person to (A) shiver (B) sweat (C) blink his eyes (D) feel sleepy </a:t>
            </a:r>
          </a:p>
          <a:p>
            <a:endParaRPr lang="en-US" dirty="0" smtClean="0"/>
          </a:p>
          <a:p>
            <a:pPr marL="68580" indent="0">
              <a:buNone/>
            </a:pPr>
            <a:endParaRPr lang="en-US" dirty="0" smtClean="0"/>
          </a:p>
          <a:p>
            <a:pPr marL="68580" indent="0">
              <a:buNone/>
            </a:pPr>
            <a:endParaRPr lang="en-US" dirty="0" smtClean="0"/>
          </a:p>
          <a:p>
            <a:pPr marL="365760" lvl="1" indent="0">
              <a:buNone/>
            </a:pPr>
            <a:endParaRPr lang="en-US" dirty="0" smtClean="0"/>
          </a:p>
          <a:p>
            <a:pPr marL="68580" indent="0">
              <a:buNone/>
            </a:pPr>
            <a:endParaRPr lang="en-US" dirty="0"/>
          </a:p>
          <a:p>
            <a:endParaRPr lang="en-US" dirty="0"/>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17711923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600199"/>
            <a:ext cx="8229600" cy="5115877"/>
          </a:xfrm>
        </p:spPr>
        <p:txBody>
          <a:bodyPr>
            <a:normAutofit/>
          </a:bodyPr>
          <a:lstStyle/>
          <a:p>
            <a:r>
              <a:rPr lang="en-US" sz="2000" dirty="0" smtClean="0"/>
              <a:t>Manually authored e.g.. MUC Templates</a:t>
            </a:r>
          </a:p>
          <a:p>
            <a:pPr lvl="1"/>
            <a:r>
              <a:rPr lang="en-US" dirty="0" smtClean="0"/>
              <a:t>Laborious</a:t>
            </a:r>
          </a:p>
          <a:p>
            <a:pPr lvl="1"/>
            <a:r>
              <a:rPr lang="en-US" dirty="0" smtClean="0"/>
              <a:t>Limited domains.</a:t>
            </a:r>
          </a:p>
          <a:p>
            <a:pPr marL="274320" lvl="1" indent="0">
              <a:buNone/>
            </a:pPr>
            <a:endParaRPr lang="en-US" dirty="0" smtClean="0"/>
          </a:p>
          <a:p>
            <a:pPr marL="274320" lvl="1" indent="0">
              <a:buNone/>
            </a:pPr>
            <a:endParaRPr lang="en-US" dirty="0" smtClean="0"/>
          </a:p>
          <a:p>
            <a:r>
              <a:rPr lang="en-US" sz="2000" dirty="0" smtClean="0"/>
              <a:t>Automatically induced from text. </a:t>
            </a:r>
          </a:p>
          <a:p>
            <a:pPr lvl="1"/>
            <a:r>
              <a:rPr lang="en-US" b="1" dirty="0" smtClean="0"/>
              <a:t>Narrative schemas [Chambers and Jurafsky, 2009]</a:t>
            </a:r>
          </a:p>
          <a:p>
            <a:pPr lvl="1"/>
            <a:r>
              <a:rPr lang="en-US" dirty="0" smtClean="0"/>
              <a:t>Event templates 	 [C &amp; J, 2011] and [Chambers, 2013]</a:t>
            </a:r>
          </a:p>
          <a:p>
            <a:pPr lvl="1"/>
            <a:r>
              <a:rPr lang="en-US" dirty="0" smtClean="0"/>
              <a:t>Probabilistic Frames [Cheung et al., 2013]</a:t>
            </a:r>
            <a:endParaRPr lang="en-US" dirty="0"/>
          </a:p>
          <a:p>
            <a:pPr lvl="1"/>
            <a:endParaRPr lang="en-US" dirty="0" smtClean="0"/>
          </a:p>
          <a:p>
            <a:pPr marL="0" indent="0">
              <a:buNone/>
            </a:pPr>
            <a:r>
              <a:rPr lang="en-US" sz="2000" dirty="0" smtClean="0"/>
              <a:t>	</a:t>
            </a:r>
          </a:p>
          <a:p>
            <a:endParaRPr lang="en-US" sz="2000" dirty="0"/>
          </a:p>
        </p:txBody>
      </p:sp>
      <p:sp>
        <p:nvSpPr>
          <p:cNvPr id="6" name="Slide Number Placeholder 5"/>
          <p:cNvSpPr>
            <a:spLocks noGrp="1"/>
          </p:cNvSpPr>
          <p:nvPr>
            <p:ph type="sldNum" sz="quarter" idx="12"/>
          </p:nvPr>
        </p:nvSpPr>
        <p:spPr/>
        <p:txBody>
          <a:bodyPr/>
          <a:lstStyle/>
          <a:p>
            <a:fld id="{37728A7F-3C0F-F649-A167-0CE17244EC1B}" type="slidenum">
              <a:rPr lang="en-US" smtClean="0"/>
              <a:t>95</a:t>
            </a:fld>
            <a:endParaRPr lang="en-US"/>
          </a:p>
        </p:txBody>
      </p:sp>
      <p:sp>
        <p:nvSpPr>
          <p:cNvPr id="7" name="Title 6"/>
          <p:cNvSpPr>
            <a:spLocks noGrp="1"/>
          </p:cNvSpPr>
          <p:nvPr>
            <p:ph type="title"/>
          </p:nvPr>
        </p:nvSpPr>
        <p:spPr/>
        <p:txBody>
          <a:bodyPr/>
          <a:lstStyle/>
          <a:p>
            <a:r>
              <a:rPr lang="en-US" dirty="0" smtClean="0"/>
              <a:t>Prior Work</a:t>
            </a:r>
            <a:endParaRPr lang="en-US" dirty="0"/>
          </a:p>
        </p:txBody>
      </p:sp>
    </p:spTree>
    <p:extLst>
      <p:ext uri="{BB962C8B-B14F-4D97-AF65-F5344CB8AC3E}">
        <p14:creationId xmlns:p14="http://schemas.microsoft.com/office/powerpoint/2010/main" val="2393331820"/>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2|0.1|0.2|0.1|0.2"/>
</p:tagLst>
</file>

<file path=ppt/tags/tag2.xml><?xml version="1.0" encoding="utf-8"?>
<p:tagLst xmlns:a="http://schemas.openxmlformats.org/drawingml/2006/main" xmlns:r="http://schemas.openxmlformats.org/officeDocument/2006/relationships" xmlns:p="http://schemas.openxmlformats.org/presentationml/2006/main">
  <p:tag name="TIMING" val="|0.2|0.1|0.1"/>
</p:tagLst>
</file>

<file path=ppt/tags/tag3.xml><?xml version="1.0" encoding="utf-8"?>
<p:tagLst xmlns:a="http://schemas.openxmlformats.org/drawingml/2006/main" xmlns:r="http://schemas.openxmlformats.org/officeDocument/2006/relationships" xmlns:p="http://schemas.openxmlformats.org/presentationml/2006/main">
  <p:tag name="TIMING" val="|0.2|0.1|0.1"/>
</p:tagLst>
</file>

<file path=ppt/tags/tag4.xml><?xml version="1.0" encoding="utf-8"?>
<p:tagLst xmlns:a="http://schemas.openxmlformats.org/drawingml/2006/main" xmlns:r="http://schemas.openxmlformats.org/officeDocument/2006/relationships" xmlns:p="http://schemas.openxmlformats.org/presentationml/2006/main">
  <p:tag name="TIMING" val="|0.2|0.1|0.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fault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spDef>
      <a:spPr>
        <a:ln/>
      </a:spPr>
      <a:bodyPr rtlCol="0" anchor="ctr"/>
      <a:lstStyle>
        <a:defPPr algn="ctr">
          <a:defRPr sz="1000" dirty="0" smtClean="0"/>
        </a:defPPr>
      </a:lstStyle>
      <a:style>
        <a:lnRef idx="2">
          <a:schemeClr val="accent3"/>
        </a:lnRef>
        <a:fillRef idx="1">
          <a:schemeClr val="lt1"/>
        </a:fillRef>
        <a:effectRef idx="0">
          <a:schemeClr val="accent3"/>
        </a:effectRef>
        <a:fontRef idx="minor">
          <a:schemeClr val="dk1"/>
        </a:fontRef>
      </a:style>
    </a:spDef>
    <a:lnDef>
      <a:spPr>
        <a:ln>
          <a:solidFill>
            <a:schemeClr val="accent3"/>
          </a:solidFill>
          <a:tailEnd type="arrow"/>
        </a:ln>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11590</TotalTime>
  <Words>7605</Words>
  <Application>Microsoft Macintosh PowerPoint</Application>
  <PresentationFormat>On-screen Show (4:3)</PresentationFormat>
  <Paragraphs>2001</Paragraphs>
  <Slides>95</Slides>
  <Notes>56</Notes>
  <HiddenSlides>2</HiddenSlides>
  <MMClips>0</MMClips>
  <ScaleCrop>false</ScaleCrop>
  <HeadingPairs>
    <vt:vector size="4" baseType="variant">
      <vt:variant>
        <vt:lpstr>Theme</vt:lpstr>
      </vt:variant>
      <vt:variant>
        <vt:i4>1</vt:i4>
      </vt:variant>
      <vt:variant>
        <vt:lpstr>Slide Titles</vt:lpstr>
      </vt:variant>
      <vt:variant>
        <vt:i4>95</vt:i4>
      </vt:variant>
    </vt:vector>
  </HeadingPairs>
  <TitlesOfParts>
    <vt:vector size="96" baseType="lpstr">
      <vt:lpstr>Default Theme</vt:lpstr>
      <vt:lpstr>Open-domain Knowledge Extraction</vt:lpstr>
      <vt:lpstr>Why extract knowledge?</vt:lpstr>
      <vt:lpstr>Information Overload</vt:lpstr>
      <vt:lpstr>Information Extraction</vt:lpstr>
      <vt:lpstr>Passing 4th Grade Science Exam</vt:lpstr>
      <vt:lpstr>This Talk</vt:lpstr>
      <vt:lpstr>Generating Coherent Event Schemas </vt:lpstr>
      <vt:lpstr>In a slide</vt:lpstr>
      <vt:lpstr>Motivation</vt:lpstr>
      <vt:lpstr>Motivation</vt:lpstr>
      <vt:lpstr>Entity Extraction</vt:lpstr>
      <vt:lpstr>Traditional Information Extraction</vt:lpstr>
      <vt:lpstr>Open Information Extraction</vt:lpstr>
      <vt:lpstr>What can Information Extraction do?</vt:lpstr>
      <vt:lpstr>Event Extraction</vt:lpstr>
      <vt:lpstr>Event Extraction</vt:lpstr>
      <vt:lpstr>Event Extraction</vt:lpstr>
      <vt:lpstr>Open-domain Event Schemas</vt:lpstr>
      <vt:lpstr>In a slide</vt:lpstr>
      <vt:lpstr>Task Definition</vt:lpstr>
      <vt:lpstr>Event Schemas</vt:lpstr>
      <vt:lpstr>Prior Work</vt:lpstr>
      <vt:lpstr>In context</vt:lpstr>
      <vt:lpstr>Our Solution</vt:lpstr>
      <vt:lpstr>Extracting Knowledge About Events</vt:lpstr>
      <vt:lpstr>Extracting Knowledge About Events</vt:lpstr>
      <vt:lpstr>Rel-grams</vt:lpstr>
      <vt:lpstr>Extracting Relations using Open IE</vt:lpstr>
      <vt:lpstr>Representing Relations</vt:lpstr>
      <vt:lpstr>Rel-grams Tabulation</vt:lpstr>
      <vt:lpstr>Rel-grams Evaluation</vt:lpstr>
      <vt:lpstr>Building Schemas</vt:lpstr>
      <vt:lpstr>Building Schemas</vt:lpstr>
      <vt:lpstr>Building Schemas</vt:lpstr>
      <vt:lpstr>Building Schemas</vt:lpstr>
      <vt:lpstr>Building Schemas</vt:lpstr>
      <vt:lpstr>In a slide</vt:lpstr>
      <vt:lpstr>Results</vt:lpstr>
      <vt:lpstr>Mixing Distinct Events</vt:lpstr>
      <vt:lpstr>Mixing Distinct Events</vt:lpstr>
      <vt:lpstr>Mixing Distinct Events</vt:lpstr>
      <vt:lpstr>Using Open IE Triples</vt:lpstr>
      <vt:lpstr>Mixing Distinct Actors: Narrative Schemas</vt:lpstr>
      <vt:lpstr>Mixing Distinct Actors: Rel-grams</vt:lpstr>
      <vt:lpstr>Summary</vt:lpstr>
      <vt:lpstr>This Talk</vt:lpstr>
      <vt:lpstr>Topic Pages</vt:lpstr>
      <vt:lpstr>Topic Pages</vt:lpstr>
      <vt:lpstr>Questions</vt:lpstr>
      <vt:lpstr>Questions</vt:lpstr>
      <vt:lpstr>Query-log based aspect models</vt:lpstr>
      <vt:lpstr>What are the salient aspects for an entity?</vt:lpstr>
      <vt:lpstr>Aspect Models</vt:lpstr>
      <vt:lpstr>Related Aspect Models</vt:lpstr>
      <vt:lpstr>Retrieving and Ordering Sentences</vt:lpstr>
      <vt:lpstr>Comparison with Summarization System</vt:lpstr>
      <vt:lpstr>Summary</vt:lpstr>
      <vt:lpstr>This Talk</vt:lpstr>
      <vt:lpstr>PowerPoint Presentation</vt:lpstr>
      <vt:lpstr>4th Grade Science Questions</vt:lpstr>
      <vt:lpstr>4th Grade Science Questions</vt:lpstr>
      <vt:lpstr>Keyword Search alone isn’t adequate.</vt:lpstr>
      <vt:lpstr>4th Grade Knowledge Requirements</vt:lpstr>
      <vt:lpstr>Knowledge Extraction</vt:lpstr>
      <vt:lpstr>Knowledge Extraction</vt:lpstr>
      <vt:lpstr>Knowledge Extraction</vt:lpstr>
      <vt:lpstr>Knowledge Extraction</vt:lpstr>
      <vt:lpstr>Question Answering System Overview</vt:lpstr>
      <vt:lpstr>Question Interpretation</vt:lpstr>
      <vt:lpstr>Question Interpretation</vt:lpstr>
      <vt:lpstr>Evidence</vt:lpstr>
      <vt:lpstr>Reasoning – A First Step</vt:lpstr>
      <vt:lpstr>Preliminary Results on 4th Grade Science</vt:lpstr>
      <vt:lpstr>Future Work</vt:lpstr>
      <vt:lpstr>Future Work</vt:lpstr>
      <vt:lpstr>Future Work</vt:lpstr>
      <vt:lpstr>Future Work</vt:lpstr>
      <vt:lpstr>Challenges</vt:lpstr>
      <vt:lpstr>Research Interests</vt:lpstr>
      <vt:lpstr>Future Directions</vt:lpstr>
      <vt:lpstr>Future Directions</vt:lpstr>
      <vt:lpstr>Future Directions</vt:lpstr>
      <vt:lpstr>PowerPoint Presentation</vt:lpstr>
      <vt:lpstr>A Static design of an Information Retrieval System</vt:lpstr>
      <vt:lpstr>Introduction</vt:lpstr>
      <vt:lpstr>Query Dependent Selection of Query Representations</vt:lpstr>
      <vt:lpstr>Query Dependent Selection of Ranking Algorithms</vt:lpstr>
      <vt:lpstr>Query Dependent Selection using Effectiveness Estimation</vt:lpstr>
      <vt:lpstr>Research Questions and Main Results</vt:lpstr>
      <vt:lpstr>My research interests</vt:lpstr>
      <vt:lpstr>Challenges</vt:lpstr>
      <vt:lpstr>In context</vt:lpstr>
      <vt:lpstr>How is this different from approach x?</vt:lpstr>
      <vt:lpstr>4th Grade Science Questions</vt:lpstr>
      <vt:lpstr>Prior Work</vt:lpstr>
    </vt:vector>
  </TitlesOfParts>
  <Company>University of Washington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Event Schemas</dc:title>
  <dc:creator>Niranjan Balasubramanian</dc:creator>
  <cp:lastModifiedBy>Niranjan Balasubramanian</cp:lastModifiedBy>
  <cp:revision>776</cp:revision>
  <dcterms:created xsi:type="dcterms:W3CDTF">2014-03-02T05:49:10Z</dcterms:created>
  <dcterms:modified xsi:type="dcterms:W3CDTF">2014-03-11T06:50:27Z</dcterms:modified>
</cp:coreProperties>
</file>

<file path=docProps/thumbnail.jpeg>
</file>